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s-CL"/>
    </a:def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2571750"/>
          </a:xfrm>
          <a:prstGeom prst="rect">
            <a:avLst/>
          </a:prstGeom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3429000"/>
            <a:ext cx="5486400" cy="30861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>
      <a:defRPr sz="1400">
        <a:solidFill>
          <a:schemeClr val="tx1"/>
        </a:solidFill>
        <a:latin typeface="+mn-lt"/>
      </a:defRPr>
    </a:lvl1pPr>
    <a:lvl2pPr marL="228600" algn="l">
      <a:defRPr sz="1400">
        <a:solidFill>
          <a:schemeClr val="tx1"/>
        </a:solidFill>
        <a:latin typeface="+mn-lt"/>
      </a:defRPr>
    </a:lvl2pPr>
    <a:lvl3pPr marL="457200" algn="l">
      <a:defRPr sz="1400">
        <a:solidFill>
          <a:schemeClr val="tx1"/>
        </a:solidFill>
        <a:latin typeface="+mn-lt"/>
      </a:defRPr>
    </a:lvl3pPr>
    <a:lvl4pPr marL="685800" algn="l">
      <a:defRPr sz="1400">
        <a:solidFill>
          <a:schemeClr val="tx1"/>
        </a:solidFill>
        <a:latin typeface="+mn-lt"/>
      </a:defRPr>
    </a:lvl4pPr>
    <a:lvl5pPr marL="914400" algn="l">
      <a:defRPr sz="1400">
        <a:solidFill>
          <a:schemeClr val="tx1"/>
        </a:solidFill>
        <a:latin typeface="+mn-lt"/>
      </a:defRPr>
    </a:lvl5pPr>
    <a:lvl6pPr marL="1143000" algn="l">
      <a:defRPr sz="1400">
        <a:solidFill>
          <a:schemeClr val="tx1"/>
        </a:solidFill>
        <a:latin typeface="+mn-lt"/>
      </a:defRPr>
    </a:lvl6pPr>
    <a:lvl7pPr marL="1371600" algn="l">
      <a:defRPr sz="1400">
        <a:solidFill>
          <a:schemeClr val="tx1"/>
        </a:solidFill>
        <a:latin typeface="+mn-lt"/>
      </a:defRPr>
    </a:lvl7pPr>
    <a:lvl8pPr marL="1600200" algn="l">
      <a:defRPr sz="1400">
        <a:solidFill>
          <a:schemeClr val="tx1"/>
        </a:solidFill>
        <a:latin typeface="+mn-lt"/>
      </a:defRPr>
    </a:lvl8pPr>
    <a:lvl9pPr marL="1828800" algn="l">
      <a:defRPr sz="1400">
        <a:solidFill>
          <a:schemeClr val="tx1"/>
        </a:solidFill>
        <a:latin typeface="+mn-lt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0–8 min.</a:t>
            </a:r>
          </a:p>
          <a:p>
            <a:r>
              <a:rPr lang="es-CL" sz="1200" b="0" dirty="0"/>
              <a:t>Hay gente nueva en la sala: presentar el taller en tres frases para quienes llegan hoy.</a:t>
            </a:r>
          </a:p>
          <a:p>
            <a:r>
              <a:rPr lang="es-CL" sz="1200" b="0" dirty="0"/>
              <a:t>Encuadre explícito y necesario: nadie viene a sustituir el criterio del otro. Derecho no viene a programar; la contraparte técnica no viene a decidir qué es jurídicamente correcto.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0–8 min.</a:t>
            </a:r>
          </a:p>
          <a:p>
            <a:r>
              <a:rPr lang="es-CL" sz="1200" b="0" dirty="0"/>
              <a:t>Para quienes llegan hoy: basta con esta diapositiva. No repasar el contenido de las dos sesiones anteriores.</a:t>
            </a:r>
          </a:p>
          <a:p>
            <a:r>
              <a:rPr lang="es-CL" sz="1200" b="0" dirty="0"/>
              <a:t>Pedir a dos equipos que digan en una frase cuál es su problema. Sirve de presentación y de calentamiento.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2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8–17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3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8–17 min.</a:t>
            </a:r>
          </a:p>
          <a:p>
            <a:r>
              <a:rPr lang="es-CL" sz="1200" b="0" dirty="0"/>
              <a:t>Decirlo sin ironía: esta frase la dice todo el mundo, incluidos los profesionales. No es un error de principiante.</a:t>
            </a:r>
          </a:p>
          <a:p>
            <a:r>
              <a:rPr lang="es-CL" sz="1200" b="0" dirty="0"/>
              <a:t>El problema no es que sea ambiciosa: es que no contiene ninguna decisión. No hay nada que construir ni nada que evaluar.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4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8–17 min.</a:t>
            </a:r>
          </a:p>
          <a:p>
            <a:r>
              <a:rPr lang="es-CL" sz="1200" b="0" dirty="0"/>
              <a:t>Desarmar la frase en pantalla, parte por parte. Cada una es una decisión de diseño.</a:t>
            </a:r>
          </a:p>
          <a:p>
            <a:r>
              <a:rPr lang="es-CL" sz="1200" b="0" dirty="0"/>
              <a:t>Frase clave: «la segunda no es más técnica que la primera. Es más jurídica: dice quién responde y de qué».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5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17–26 min.</a:t>
            </a:r>
          </a:p>
          <a:p>
            <a:r>
              <a:rPr lang="es-CL" sz="1200" b="0" dirty="0"/>
              <a:t>Completar un desafío de ejemplo en vivo, en pantalla, con la plataforma abierta en /match.</a:t>
            </a:r>
          </a:p>
          <a:p>
            <a:r>
              <a:rPr lang="es-CL" sz="1200" b="0" dirty="0"/>
              <a:t>No pasar rápido por el campo 3: «los abogados» no es una persona usuaria. Una persona usuaria es alguien con un trabajo concreto y un momento concreto.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6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[DIEGO] 17–26 min (cierre).</a:t>
            </a:r>
          </a:p>
          <a:p>
            <a:r>
              <a:rPr lang="es-CL" sz="1200" b="0" dirty="0"/>
              <a:t>Ejemplo del caso troncal: «no concluir sobre la validez de una cláusula ni comunicarse con la contraparte».</a:t>
            </a:r>
          </a:p>
          <a:p>
            <a:r>
              <a:rPr lang="es-CL" sz="1200" b="0" dirty="0"/>
              <a:t>Transición al bloque facilitado: entregar la palabra al relator o relatora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7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26–35 min.</a:t>
            </a:r>
          </a:p>
          <a:p>
            <a:r>
              <a:rPr lang="es-CL" sz="1200" b="0" dirty="0"/>
              <a:t>Cronómetro en mano. 45 segundos por persona de Derecho, sin excepción.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8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A] 26–35 min.</a:t>
            </a:r>
          </a:p>
          <a:p>
            <a:r>
              <a:rPr lang="es-CL" sz="1200" b="0" dirty="0"/>
              <a:t>Si hay más gente de Derecho que de otras disciplinas: estaciones rotativas, 9 minutos por mesa.</a:t>
            </a:r>
          </a:p>
          <a:p>
            <a:r>
              <a:rPr lang="es-CL" sz="1200" b="0" dirty="0"/>
              <a:t>Si no llegó nadie de otras disciplinas: dos personas de cada equipo asumen ese rol y SOLO pueden hacer preguntas, no proponer soluciones jurídicas. El ejercicio de traducción se conserva.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9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[TODOS] 35–53 min.</a:t>
            </a:r>
          </a:p>
          <a:p>
            <a:r>
              <a:rPr lang="es-CL" sz="1200" b="0" dirty="0"/>
              <a:t>Un facilitador por mesa cuando sea posible.</a:t>
            </a:r>
          </a:p>
          <a:p>
            <a:r>
              <a:rPr lang="es-CL" sz="1200" b="0" dirty="0"/>
              <a:t>Aviso a los 14 minutos: «quedan cuatro».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10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[TODOS] 35–53 min.</a:t>
            </a:r>
          </a:p>
          <a:p>
            <a:r>
              <a:rPr lang="es-CL" sz="1200" b="0" dirty="0"/>
              <a:t>El fallo típico: Derecho se calla cuando aparece vocabulario técnico. Instrucción a los facilitadores: si alguien de Derecho lleva tres minutos sin hablar, preguntar directamente «¿esto responde a tu problema?».</a:t>
            </a:r>
          </a:p>
          <a:p>
            <a:r>
              <a:rPr lang="es-CL" sz="1200" b="0" dirty="0"/>
              <a:t>El otro fallo típico: la mesa empieza por la solución. Devolverlos al campo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11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53–87 min.</a:t>
            </a:r>
          </a:p>
          <a:p>
            <a:r>
              <a:rPr lang="es-CL" sz="1200" b="0" dirty="0"/>
              <a:t>Abrir el temporizador de la plataforma: /match → Temporizador de pitch.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12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53–63 min.</a:t>
            </a:r>
          </a:p>
          <a:p>
            <a:r>
              <a:rPr lang="es-CL" sz="1200" b="0" dirty="0"/>
              <a:t>Diez minutos de preparación, con un ensayo cronometrado obligatorio.</a:t>
            </a:r>
          </a:p>
          <a:p>
            <a:r>
              <a:rPr lang="es-CL" sz="1200" b="0" dirty="0"/>
              <a:t>Error frecuente: gastar dos minutos describiendo la herramienta. Cortar eso en el ensayo, no en el pitch.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13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1" dirty="0"/>
              <a:t>[RELATOR B] 63–87 min.</a:t>
            </a:r>
          </a:p>
          <a:p>
            <a:r>
              <a:rPr lang="es-CL" sz="1200" b="0" dirty="0"/>
              <a:t>La rúbrica completa, con los cuatro niveles y descriptores observables, está en la ficha 07.</a:t>
            </a:r>
          </a:p>
          <a:p>
            <a:r>
              <a:rPr lang="es-CL" sz="1200" b="0" dirty="0"/>
              <a:t>Retroalimentación externa: una observación por equipo, en treinta segundos, entre pitch y pitch.</a:t>
            </a:r>
          </a:p>
          <a:p>
            <a:r>
              <a:rPr lang="es-CL" sz="1200" b="0" dirty="0"/>
              <a:t>CONTROL DE TIEMPO: cuatro minutos, sin excepción. Es el único bloque del taller donde el reloj manda sobre el contenido.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14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0" dirty="0"/>
              <a:t>[RELATOR B / COORDINACIÓN OPERATIVA] 63–87 min.</a:t>
            </a:r>
          </a:p>
          <a:p>
            <a:r>
              <a:rPr lang="es-CL" sz="1200" b="0" dirty="0"/>
              <a:t>Decidir el formato al inicio de la sesión, cuando se sepa cuántos equipos hay. No improvisarlo a las 16:00.</a:t>
            </a:r>
          </a:p>
          <a:p>
            <a:r>
              <a:rPr lang="es-CL" sz="1200" b="0" dirty="0"/>
              <a:t>Si se usan estaciones: dos facilitadores con cronómetro propio y una hoja de rúbrica por estación.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15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sz="1200" b="0" dirty="0"/>
              <a:t>[TODOS 87–89] · [DIEGO 89–90]</a:t>
            </a:r>
          </a:p>
          <a:p>
            <a:r>
              <a:rPr lang="es-CL" sz="1200" b="0" dirty="0"/>
              <a:t>Los equipos entregan su frase y responden el instrumento de salida: dos minutos.</a:t>
            </a:r>
          </a:p>
          <a:p>
            <a:r>
              <a:rPr lang="es-CL" sz="1200" b="0" dirty="0"/>
              <a:t>Diego cierra en un minuto: agradecimiento, continuidad LMIL e Innova Day, y la frase final del taller.</a:t>
            </a:r>
          </a:p>
          <a:p>
            <a:r>
              <a:rPr lang="es-CL" sz="1200" b="0" dirty="0"/>
              <a:t>FRASE DE CIERRE: «la competencia profesional no consiste en conseguir que una IA responda. Consiste en saber formular la tarea, controlar el proceso, verificar el resultado y asumir responsablemente la decisión final».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s-CL"/>
              <a:t>16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0B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titleStyle>
    <p:body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bodyStyle>
    <p:otherStyle>
      <a:lvl1pPr marL="0" algn="l">
        <a:defRPr sz="1400">
          <a:solidFill>
            <a:schemeClr val="tx1"/>
          </a:solidFill>
          <a:latin typeface="+mn-lt"/>
        </a:defRPr>
      </a:lvl1pPr>
      <a:lvl2pPr marL="228600" algn="l">
        <a:defRPr sz="1400">
          <a:solidFill>
            <a:schemeClr val="tx1"/>
          </a:solidFill>
          <a:latin typeface="+mn-lt"/>
        </a:defRPr>
      </a:lvl2pPr>
      <a:lvl3pPr marL="457200" algn="l">
        <a:defRPr sz="1400">
          <a:solidFill>
            <a:schemeClr val="tx1"/>
          </a:solidFill>
          <a:latin typeface="+mn-lt"/>
        </a:defRPr>
      </a:lvl3pPr>
      <a:lvl4pPr marL="685800" algn="l">
        <a:defRPr sz="1400">
          <a:solidFill>
            <a:schemeClr val="tx1"/>
          </a:solidFill>
          <a:latin typeface="+mn-lt"/>
        </a:defRPr>
      </a:lvl4pPr>
      <a:lvl5pPr marL="914400" algn="l">
        <a:defRPr sz="1400">
          <a:solidFill>
            <a:schemeClr val="tx1"/>
          </a:solidFill>
          <a:latin typeface="+mn-lt"/>
        </a:defRPr>
      </a:lvl5pPr>
      <a:lvl6pPr marL="1143000" algn="l">
        <a:defRPr sz="1400">
          <a:solidFill>
            <a:schemeClr val="tx1"/>
          </a:solidFill>
          <a:latin typeface="+mn-lt"/>
        </a:defRPr>
      </a:lvl6pPr>
      <a:lvl7pPr marL="1371600" algn="l">
        <a:defRPr sz="1400">
          <a:solidFill>
            <a:schemeClr val="tx1"/>
          </a:solidFill>
          <a:latin typeface="+mn-lt"/>
        </a:defRPr>
      </a:lvl7pPr>
      <a:lvl8pPr marL="1600200" algn="l">
        <a:defRPr sz="1400">
          <a:solidFill>
            <a:schemeClr val="tx1"/>
          </a:solidFill>
          <a:latin typeface="+mn-lt"/>
        </a:defRPr>
      </a:lvl8pPr>
      <a:lvl9pPr marL="1828800" algn="l">
        <a:defRPr sz="140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" name="s3"/>
          <p:cNvSpPr txBox="1"/>
          <p:nvPr/>
        </p:nvSpPr>
        <p:spPr>
          <a:xfrm>
            <a:off x="0" y="0"/>
            <a:ext cx="6096000" cy="762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" name="s4"/>
          <p:cNvSpPr txBox="1"/>
          <p:nvPr/>
        </p:nvSpPr>
        <p:spPr>
          <a:xfrm>
            <a:off x="6096000" y="0"/>
            <a:ext cx="6096000" cy="762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" name="s5"/>
          <p:cNvSpPr txBox="1"/>
          <p:nvPr/>
        </p:nvSpPr>
        <p:spPr>
          <a:xfrm>
            <a:off x="711200" y="1676400"/>
            <a:ext cx="107696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50" b="1" i="0" spc="300" cap="all" dirty="0">
                <a:solidFill>
                  <a:srgbClr val="06B6D4"/>
                </a:solidFill>
                <a:latin typeface="Consolas"/>
                <a:cs typeface="Consolas"/>
              </a:rPr>
              <a:t>Sesión 3 de 3 · Programa DIAT PUCV</a:t>
            </a:r>
          </a:p>
        </p:txBody>
      </p:sp>
      <p:sp>
        <p:nvSpPr>
          <p:cNvPr id="6" name="s6"/>
          <p:cNvSpPr txBox="1"/>
          <p:nvPr/>
        </p:nvSpPr>
        <p:spPr>
          <a:xfrm>
            <a:off x="711200" y="2184400"/>
            <a:ext cx="107696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4800" b="1" i="0" dirty="0">
                <a:solidFill>
                  <a:srgbClr val="F8FAFC"/>
                </a:solidFill>
                <a:latin typeface="Trebuchet MS"/>
                <a:cs typeface="Trebuchet MS"/>
              </a:rPr>
              <a:t>Match Making: Derecho conversa con otras disciplinas</a:t>
            </a:r>
          </a:p>
        </p:txBody>
      </p:sp>
      <p:sp>
        <p:nvSpPr>
          <p:cNvPr id="7" name="s7"/>
          <p:cNvSpPr txBox="1"/>
          <p:nvPr/>
        </p:nvSpPr>
        <p:spPr>
          <a:xfrm>
            <a:off x="711200" y="38100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2000" b="0" i="0" dirty="0">
                <a:solidFill>
                  <a:srgbClr val="22D3EE"/>
                </a:solidFill>
                <a:latin typeface="Trebuchet MS"/>
                <a:cs typeface="Trebuchet MS"/>
              </a:rPr>
              <a:t>El aprendizaje está en la traducción, no en la herramienta</a:t>
            </a:r>
          </a:p>
        </p:txBody>
      </p:sp>
      <p:sp>
        <p:nvSpPr>
          <p:cNvPr id="8" name="s8"/>
          <p:cNvSpPr txBox="1"/>
          <p:nvPr/>
        </p:nvSpPr>
        <p:spPr>
          <a:xfrm>
            <a:off x="711200" y="4521200"/>
            <a:ext cx="1524000" cy="254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" name="s9"/>
          <p:cNvSpPr txBox="1"/>
          <p:nvPr/>
        </p:nvSpPr>
        <p:spPr>
          <a:xfrm>
            <a:off x="711200" y="48260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Jueves 10 de septiembre de 2026 · 15:00–16:30 hrs.</a:t>
            </a:r>
          </a:p>
        </p:txBody>
      </p:sp>
      <p:sp>
        <p:nvSpPr>
          <p:cNvPr id="10" name="s10"/>
          <p:cNvSpPr txBox="1"/>
          <p:nvPr/>
        </p:nvSpPr>
        <p:spPr>
          <a:xfrm>
            <a:off x="711200" y="51562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Facultad y Escuela de Derecho PUCV · con unidades invitadas</a:t>
            </a:r>
          </a:p>
        </p:txBody>
      </p:sp>
      <p:sp>
        <p:nvSpPr>
          <p:cNvPr id="11" name="s11"/>
          <p:cNvSpPr txBox="1"/>
          <p:nvPr/>
        </p:nvSpPr>
        <p:spPr>
          <a:xfrm>
            <a:off x="711200" y="5486400"/>
            <a:ext cx="107696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300" b="0" i="0" dirty="0">
                <a:solidFill>
                  <a:srgbClr val="94A3B8"/>
                </a:solidFill>
                <a:latin typeface="Consolas"/>
                <a:cs typeface="Consolas"/>
              </a:rPr>
              <a:t>Producto de la jornada: ficha de desafío + pitch de 4 minutos</a:t>
            </a:r>
          </a:p>
        </p:txBody>
      </p:sp>
      <p:sp>
        <p:nvSpPr>
          <p:cNvPr id="12" name="s12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1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" name="s14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" name="s15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" name="s16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A855F7"/>
                </a:solidFill>
                <a:latin typeface="Consolas"/>
                <a:cs typeface="Consolas"/>
              </a:rPr>
              <a:t>Dónde estamos</a:t>
            </a:r>
          </a:p>
        </p:txBody>
      </p:sp>
      <p:sp>
        <p:nvSpPr>
          <p:cNvPr id="17" name="s17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Prompt → Flujo → Solución</a:t>
            </a:r>
          </a:p>
        </p:txBody>
      </p:sp>
      <p:sp>
        <p:nvSpPr>
          <p:cNvPr id="18" name="s18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" name="s19"/>
          <p:cNvSpPr txBox="1"/>
          <p:nvPr/>
        </p:nvSpPr>
        <p:spPr>
          <a:xfrm>
            <a:off x="7112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A855F7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Sesión 1 · PROMPT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Aprendimos a formular la tarea y a comprobar qué necesitaba verificación.</a:t>
            </a:r>
          </a:p>
        </p:txBody>
      </p:sp>
      <p:sp>
        <p:nvSpPr>
          <p:cNvPr id="20" name="s20"/>
          <p:cNvSpPr txBox="1"/>
          <p:nvPr/>
        </p:nvSpPr>
        <p:spPr>
          <a:xfrm>
            <a:off x="41783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A855F7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1" name="s21"/>
          <p:cNvSpPr txBox="1"/>
          <p:nvPr/>
        </p:nvSpPr>
        <p:spPr>
          <a:xfrm>
            <a:off x="44323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A855F7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Sesión 2 · FLUJO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Convertimos la respuesta aislada en un procedimiento con fuentes y control humano.</a:t>
            </a:r>
          </a:p>
        </p:txBody>
      </p:sp>
      <p:sp>
        <p:nvSpPr>
          <p:cNvPr id="22" name="s22"/>
          <p:cNvSpPr txBox="1"/>
          <p:nvPr/>
        </p:nvSpPr>
        <p:spPr>
          <a:xfrm>
            <a:off x="78994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A855F7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23" name="s23"/>
          <p:cNvSpPr txBox="1"/>
          <p:nvPr/>
        </p:nvSpPr>
        <p:spPr>
          <a:xfrm>
            <a:off x="81534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A855F7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Sesión 3 · MATCH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Hoy explicamos el problema a otra disciplina y mejoramos la solución juntos.</a:t>
            </a:r>
          </a:p>
        </p:txBody>
      </p:sp>
      <p:sp>
        <p:nvSpPr>
          <p:cNvPr id="24" name="s24"/>
          <p:cNvSpPr txBox="1"/>
          <p:nvPr/>
        </p:nvSpPr>
        <p:spPr>
          <a:xfrm>
            <a:off x="711200" y="2971800"/>
            <a:ext cx="10769600" cy="1092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El taller no persigue que sepan usar una herramienta. Persigue que sepan formular la tarea, controlar el proceso, verificar el resultado y asumir la decisión final.</a:t>
            </a:r>
          </a:p>
        </p:txBody>
      </p:sp>
      <p:sp>
        <p:nvSpPr>
          <p:cNvPr id="25" name="s2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6" name="s2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27" name="s2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2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9" name="s29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0" name="s30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A855F7"/>
                </a:solidFill>
                <a:latin typeface="Consolas"/>
                <a:cs typeface="Consolas"/>
              </a:rPr>
              <a:t>El aprendizaje central</a:t>
            </a:r>
          </a:p>
        </p:txBody>
      </p:sp>
      <p:sp>
        <p:nvSpPr>
          <p:cNvPr id="31" name="s31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Cómo se traduce un problema jurídico</a:t>
            </a:r>
          </a:p>
        </p:txBody>
      </p:sp>
      <p:sp>
        <p:nvSpPr>
          <p:cNvPr id="32" name="s32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De «quiero una IA que…» a una especificación</a:t>
            </a:r>
          </a:p>
        </p:txBody>
      </p:sp>
      <p:sp>
        <p:nvSpPr>
          <p:cNvPr id="33" name="s33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34" name="s3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3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6" name="s3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7" name="s3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38" name="s3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7185"/>
                </a:solidFill>
                <a:latin typeface="Consolas"/>
                <a:cs typeface="Consolas"/>
              </a:rPr>
              <a:t>Traducción</a:t>
            </a:r>
          </a:p>
        </p:txBody>
      </p:sp>
      <p:sp>
        <p:nvSpPr>
          <p:cNvPr id="39" name="s3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 frase que no permite construir nada</a:t>
            </a:r>
          </a:p>
        </p:txBody>
      </p:sp>
      <p:sp>
        <p:nvSpPr>
          <p:cNvPr id="40" name="s4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1" name="s41"/>
          <p:cNvSpPr txBox="1"/>
          <p:nvPr/>
        </p:nvSpPr>
        <p:spPr>
          <a:xfrm>
            <a:off x="711200" y="1600200"/>
            <a:ext cx="50800" cy="7620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2" name="s42"/>
          <p:cNvSpPr txBox="1"/>
          <p:nvPr/>
        </p:nvSpPr>
        <p:spPr>
          <a:xfrm>
            <a:off x="990600" y="1600200"/>
            <a:ext cx="104902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Quiero una IA que revise contratos.</a:t>
            </a:r>
          </a:p>
        </p:txBody>
      </p:sp>
      <p:sp>
        <p:nvSpPr>
          <p:cNvPr id="43" name="s43"/>
          <p:cNvSpPr txBox="1"/>
          <p:nvPr/>
        </p:nvSpPr>
        <p:spPr>
          <a:xfrm>
            <a:off x="711200" y="26543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4" name="s44"/>
          <p:cNvSpPr txBox="1"/>
          <p:nvPr/>
        </p:nvSpPr>
        <p:spPr>
          <a:xfrm>
            <a:off x="914400" y="2565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¿Qué contratos? ¿De adhesión, laborales, de arriendo?</a:t>
            </a:r>
          </a:p>
        </p:txBody>
      </p:sp>
      <p:sp>
        <p:nvSpPr>
          <p:cNvPr id="45" name="s45"/>
          <p:cNvSpPr txBox="1"/>
          <p:nvPr/>
        </p:nvSpPr>
        <p:spPr>
          <a:xfrm>
            <a:off x="711200" y="31115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6" name="s46"/>
          <p:cNvSpPr txBox="1"/>
          <p:nvPr/>
        </p:nvSpPr>
        <p:spPr>
          <a:xfrm>
            <a:off x="914400" y="30226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¿Qué se busca en ellos? ¿Cláusulas de qué tipo?</a:t>
            </a:r>
          </a:p>
        </p:txBody>
      </p:sp>
      <p:sp>
        <p:nvSpPr>
          <p:cNvPr id="47" name="s47"/>
          <p:cNvSpPr txBox="1"/>
          <p:nvPr/>
        </p:nvSpPr>
        <p:spPr>
          <a:xfrm>
            <a:off x="711200" y="35687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48" name="s48"/>
          <p:cNvSpPr txBox="1"/>
          <p:nvPr/>
        </p:nvSpPr>
        <p:spPr>
          <a:xfrm>
            <a:off x="914400" y="34798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¿Contra qué se contrasta? ¿Qué norma, en qué versión?</a:t>
            </a:r>
          </a:p>
        </p:txBody>
      </p:sp>
      <p:sp>
        <p:nvSpPr>
          <p:cNvPr id="49" name="s49"/>
          <p:cNvSpPr txBox="1"/>
          <p:nvPr/>
        </p:nvSpPr>
        <p:spPr>
          <a:xfrm>
            <a:off x="711200" y="40259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0" name="s50"/>
          <p:cNvSpPr txBox="1"/>
          <p:nvPr/>
        </p:nvSpPr>
        <p:spPr>
          <a:xfrm>
            <a:off x="914400" y="39370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¿Qué produce? ¿Un informe, una marca, una alerta?</a:t>
            </a:r>
          </a:p>
        </p:txBody>
      </p:sp>
      <p:sp>
        <p:nvSpPr>
          <p:cNvPr id="51" name="s51"/>
          <p:cNvSpPr txBox="1"/>
          <p:nvPr/>
        </p:nvSpPr>
        <p:spPr>
          <a:xfrm>
            <a:off x="711200" y="4483100"/>
            <a:ext cx="38100" cy="177800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2" name="s52"/>
          <p:cNvSpPr txBox="1"/>
          <p:nvPr/>
        </p:nvSpPr>
        <p:spPr>
          <a:xfrm>
            <a:off x="914400" y="4394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¿Quién responde si se equivoca?</a:t>
            </a:r>
          </a:p>
        </p:txBody>
      </p:sp>
      <p:sp>
        <p:nvSpPr>
          <p:cNvPr id="53" name="s53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4" name="s54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55" name="s55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5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7" name="s57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8" name="s58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59" name="s59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Traducción</a:t>
            </a:r>
          </a:p>
        </p:txBody>
      </p:sp>
      <p:sp>
        <p:nvSpPr>
          <p:cNvPr id="60" name="s60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La misma idea, ya especificada</a:t>
            </a:r>
          </a:p>
        </p:txBody>
      </p:sp>
      <p:sp>
        <p:nvSpPr>
          <p:cNvPr id="61" name="s61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2" name="s62"/>
          <p:cNvSpPr txBox="1"/>
          <p:nvPr/>
        </p:nvSpPr>
        <p:spPr>
          <a:xfrm>
            <a:off x="711200" y="1600200"/>
            <a:ext cx="50800" cy="20574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63" name="s63"/>
          <p:cNvSpPr txBox="1"/>
          <p:nvPr/>
        </p:nvSpPr>
        <p:spPr>
          <a:xfrm>
            <a:off x="990600" y="1600200"/>
            <a:ext cx="10490200" cy="2057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Necesitamos detectar determinadas cláusulas, mostrar el texto relevante, contrastarlo con fuentes autorizadas, indicar el nivel de incertidumbre y derivar la decisión final a revisión humana.</a:t>
            </a:r>
          </a:p>
        </p:txBody>
      </p:sp>
      <p:sp>
        <p:nvSpPr>
          <p:cNvPr id="64" name="s64"/>
          <p:cNvSpPr txBox="1"/>
          <p:nvPr/>
        </p:nvSpPr>
        <p:spPr>
          <a:xfrm>
            <a:off x="711200" y="3860800"/>
            <a:ext cx="16764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qué se detecta</a:t>
            </a:r>
          </a:p>
        </p:txBody>
      </p:sp>
      <p:sp>
        <p:nvSpPr>
          <p:cNvPr id="65" name="s65"/>
          <p:cNvSpPr txBox="1"/>
          <p:nvPr/>
        </p:nvSpPr>
        <p:spPr>
          <a:xfrm>
            <a:off x="2489200" y="3860800"/>
            <a:ext cx="16764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qué se muestra</a:t>
            </a:r>
          </a:p>
        </p:txBody>
      </p:sp>
      <p:sp>
        <p:nvSpPr>
          <p:cNvPr id="66" name="s66"/>
          <p:cNvSpPr txBox="1"/>
          <p:nvPr/>
        </p:nvSpPr>
        <p:spPr>
          <a:xfrm>
            <a:off x="4267200" y="3860800"/>
            <a:ext cx="25527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contra qué se contrasta</a:t>
            </a:r>
          </a:p>
        </p:txBody>
      </p:sp>
      <p:sp>
        <p:nvSpPr>
          <p:cNvPr id="67" name="s67"/>
          <p:cNvSpPr txBox="1"/>
          <p:nvPr/>
        </p:nvSpPr>
        <p:spPr>
          <a:xfrm>
            <a:off x="6921500" y="3860800"/>
            <a:ext cx="25527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cómo se declara la duda</a:t>
            </a:r>
          </a:p>
        </p:txBody>
      </p:sp>
      <p:sp>
        <p:nvSpPr>
          <p:cNvPr id="68" name="s68"/>
          <p:cNvSpPr txBox="1"/>
          <p:nvPr/>
        </p:nvSpPr>
        <p:spPr>
          <a:xfrm>
            <a:off x="711200" y="4292600"/>
            <a:ext cx="2451100" cy="330200"/>
          </a:xfrm>
          <a:prstGeom prst="roundRect">
            <a:avLst>
              <a:gd name="adj" fmla="val 22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00" b="1" i="0" dirty="0">
                <a:solidFill>
                  <a:srgbClr val="22D3EE"/>
                </a:solidFill>
                <a:latin typeface="Consolas"/>
                <a:cs typeface="Consolas"/>
              </a:rPr>
              <a:t>dónde entra la persona</a:t>
            </a:r>
          </a:p>
        </p:txBody>
      </p:sp>
      <p:sp>
        <p:nvSpPr>
          <p:cNvPr id="69" name="s69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0" name="s70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71" name="s71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7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3" name="s73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4" name="s74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5" name="s75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A855F7"/>
                </a:solidFill>
                <a:latin typeface="Consolas"/>
                <a:cs typeface="Consolas"/>
              </a:rPr>
              <a:t>El instrumento</a:t>
            </a:r>
          </a:p>
        </p:txBody>
      </p:sp>
      <p:sp>
        <p:nvSpPr>
          <p:cNvPr id="76" name="s76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Ficha de desafío: doce campos</a:t>
            </a:r>
          </a:p>
        </p:txBody>
      </p:sp>
      <p:sp>
        <p:nvSpPr>
          <p:cNvPr id="77" name="s77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78" name="s78"/>
          <p:cNvSpPr txBox="1"/>
          <p:nvPr/>
        </p:nvSpPr>
        <p:spPr>
          <a:xfrm>
            <a:off x="711200" y="16002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Nombre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¿Cómo lo llamamos?</a:t>
            </a:r>
          </a:p>
        </p:txBody>
      </p:sp>
      <p:sp>
        <p:nvSpPr>
          <p:cNvPr id="79" name="s79"/>
          <p:cNvSpPr txBox="1"/>
          <p:nvPr/>
        </p:nvSpPr>
        <p:spPr>
          <a:xfrm>
            <a:off x="3454400" y="16002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Problema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¿Cuál es, en una frase?</a:t>
            </a:r>
          </a:p>
        </p:txBody>
      </p:sp>
      <p:sp>
        <p:nvSpPr>
          <p:cNvPr id="80" name="s80"/>
          <p:cNvSpPr txBox="1"/>
          <p:nvPr/>
        </p:nvSpPr>
        <p:spPr>
          <a:xfrm>
            <a:off x="6197600" y="16002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Persona usuaria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¿Para quién?</a:t>
            </a:r>
          </a:p>
        </p:txBody>
      </p:sp>
      <p:sp>
        <p:nvSpPr>
          <p:cNvPr id="81" name="s81"/>
          <p:cNvSpPr txBox="1"/>
          <p:nvPr/>
        </p:nvSpPr>
        <p:spPr>
          <a:xfrm>
            <a:off x="8940800" y="16002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04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Necesidad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necesita conseguir?</a:t>
            </a:r>
          </a:p>
        </p:txBody>
      </p:sp>
      <p:sp>
        <p:nvSpPr>
          <p:cNvPr id="82" name="s82"/>
          <p:cNvSpPr txBox="1"/>
          <p:nvPr/>
        </p:nvSpPr>
        <p:spPr>
          <a:xfrm>
            <a:off x="711200" y="27813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05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Tarea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tarea concreta apoya la IA?</a:t>
            </a:r>
          </a:p>
        </p:txBody>
      </p:sp>
      <p:sp>
        <p:nvSpPr>
          <p:cNvPr id="83" name="s83"/>
          <p:cNvSpPr txBox="1"/>
          <p:nvPr/>
        </p:nvSpPr>
        <p:spPr>
          <a:xfrm>
            <a:off x="3454400" y="27813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06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Input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información ingresa?</a:t>
            </a:r>
          </a:p>
        </p:txBody>
      </p:sp>
      <p:sp>
        <p:nvSpPr>
          <p:cNvPr id="84" name="s84"/>
          <p:cNvSpPr txBox="1"/>
          <p:nvPr/>
        </p:nvSpPr>
        <p:spPr>
          <a:xfrm>
            <a:off x="6197600" y="27813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07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Fuente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¿De dónde sale el fundamento?</a:t>
            </a:r>
          </a:p>
        </p:txBody>
      </p:sp>
      <p:sp>
        <p:nvSpPr>
          <p:cNvPr id="85" name="s85"/>
          <p:cNvSpPr txBox="1"/>
          <p:nvPr/>
        </p:nvSpPr>
        <p:spPr>
          <a:xfrm>
            <a:off x="8940800" y="27813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08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Resultado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debe producir?</a:t>
            </a:r>
          </a:p>
        </p:txBody>
      </p:sp>
      <p:sp>
        <p:nvSpPr>
          <p:cNvPr id="86" name="s86"/>
          <p:cNvSpPr txBox="1"/>
          <p:nvPr/>
        </p:nvSpPr>
        <p:spPr>
          <a:xfrm>
            <a:off x="711200" y="39624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09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Riesgos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puede salir mal?</a:t>
            </a:r>
          </a:p>
        </p:txBody>
      </p:sp>
      <p:sp>
        <p:nvSpPr>
          <p:cNvPr id="87" name="s87"/>
          <p:cNvSpPr txBox="1"/>
          <p:nvPr/>
        </p:nvSpPr>
        <p:spPr>
          <a:xfrm>
            <a:off x="3454400" y="39624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10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Supervisión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¿Quién revisa y cuándo?</a:t>
            </a:r>
          </a:p>
        </p:txBody>
      </p:sp>
      <p:sp>
        <p:nvSpPr>
          <p:cNvPr id="88" name="s88"/>
          <p:cNvSpPr txBox="1"/>
          <p:nvPr/>
        </p:nvSpPr>
        <p:spPr>
          <a:xfrm>
            <a:off x="6197600" y="39624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11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Éxito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¿Cómo sabremos si sirve?</a:t>
            </a:r>
          </a:p>
        </p:txBody>
      </p:sp>
      <p:sp>
        <p:nvSpPr>
          <p:cNvPr id="89" name="s89"/>
          <p:cNvSpPr txBox="1"/>
          <p:nvPr/>
        </p:nvSpPr>
        <p:spPr>
          <a:xfrm>
            <a:off x="8940800" y="3962400"/>
            <a:ext cx="2565400" cy="9271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A855F7"/>
                </a:solidFill>
                <a:latin typeface="Consolas"/>
                <a:cs typeface="Consolas"/>
              </a:rPr>
              <a:t>12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Lo que NO debe hacer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¿Qué límites declaramos?</a:t>
            </a:r>
          </a:p>
        </p:txBody>
      </p:sp>
      <p:sp>
        <p:nvSpPr>
          <p:cNvPr id="90" name="s90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1" name="s91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92" name="s92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9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4" name="s94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5" name="s95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6" name="s96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A855F7"/>
                </a:solidFill>
                <a:latin typeface="Consolas"/>
                <a:cs typeface="Consolas"/>
              </a:rPr>
              <a:t>El campo que decide</a:t>
            </a:r>
          </a:p>
        </p:txBody>
      </p:sp>
      <p:sp>
        <p:nvSpPr>
          <p:cNvPr id="97" name="s97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12 · Lo que la solución NO debe hacer</a:t>
            </a:r>
          </a:p>
        </p:txBody>
      </p:sp>
      <p:sp>
        <p:nvSpPr>
          <p:cNvPr id="98" name="s98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99" name="s99"/>
          <p:cNvSpPr txBox="1"/>
          <p:nvPr/>
        </p:nvSpPr>
        <p:spPr>
          <a:xfrm>
            <a:off x="711200" y="1600200"/>
            <a:ext cx="5270500" cy="1803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Sin este campo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equipo promete de más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Nadie sabe dónde termina la herramienta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La responsabilidad queda difusa</a:t>
            </a:r>
          </a:p>
        </p:txBody>
      </p:sp>
      <p:sp>
        <p:nvSpPr>
          <p:cNvPr id="100" name="s100"/>
          <p:cNvSpPr txBox="1"/>
          <p:nvPr/>
        </p:nvSpPr>
        <p:spPr>
          <a:xfrm>
            <a:off x="6210300" y="1600200"/>
            <a:ext cx="5270500" cy="1803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Con este campo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Los límites son explícitos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Se sabe qué decisiones no se delegan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pitch se puede defender</a:t>
            </a:r>
          </a:p>
        </p:txBody>
      </p:sp>
      <p:sp>
        <p:nvSpPr>
          <p:cNvPr id="101" name="s101"/>
          <p:cNvSpPr txBox="1"/>
          <p:nvPr/>
        </p:nvSpPr>
        <p:spPr>
          <a:xfrm>
            <a:off x="711200" y="3581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Si el campo 12 está vacío, la ficha no está terminada. Es el campo que impide prometer más de lo que se puede sostener.</a:t>
            </a:r>
          </a:p>
        </p:txBody>
      </p:sp>
      <p:sp>
        <p:nvSpPr>
          <p:cNvPr id="102" name="s10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3" name="s10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04" name="s10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10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6" name="s106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07" name="s107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34D399"/>
                </a:solidFill>
                <a:latin typeface="Consolas"/>
                <a:cs typeface="Consolas"/>
              </a:rPr>
              <a:t>Match Making · 26–35 min</a:t>
            </a:r>
          </a:p>
        </p:txBody>
      </p:sp>
      <p:sp>
        <p:nvSpPr>
          <p:cNvPr id="108" name="s108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Formación de equipos</a:t>
            </a:r>
          </a:p>
        </p:txBody>
      </p:sp>
      <p:sp>
        <p:nvSpPr>
          <p:cNvPr id="109" name="s109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Por afinidad de problema, no por amistad</a:t>
            </a:r>
          </a:p>
        </p:txBody>
      </p:sp>
      <p:sp>
        <p:nvSpPr>
          <p:cNvPr id="110" name="s110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11" name="s111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11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3" name="s113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4" name="s114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5" name="s115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Match Making</a:t>
            </a:r>
          </a:p>
        </p:txBody>
      </p:sp>
      <p:sp>
        <p:nvSpPr>
          <p:cNvPr id="116" name="s116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Cómo se forman los equipos</a:t>
            </a:r>
          </a:p>
        </p:txBody>
      </p:sp>
      <p:sp>
        <p:nvSpPr>
          <p:cNvPr id="117" name="s117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18" name="s118"/>
          <p:cNvSpPr txBox="1"/>
          <p:nvPr/>
        </p:nvSpPr>
        <p:spPr>
          <a:xfrm>
            <a:off x="7112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01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45 segundos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Cada estudiante de Derecho presenta su problema: qué pasa, a quién y qué hay que decidir.</a:t>
            </a:r>
          </a:p>
        </p:txBody>
      </p:sp>
      <p:sp>
        <p:nvSpPr>
          <p:cNvPr id="119" name="s119"/>
          <p:cNvSpPr txBox="1"/>
          <p:nvPr/>
        </p:nvSpPr>
        <p:spPr>
          <a:xfrm>
            <a:off x="41783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20" name="s120"/>
          <p:cNvSpPr txBox="1"/>
          <p:nvPr/>
        </p:nvSpPr>
        <p:spPr>
          <a:xfrm>
            <a:off x="44323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Afinidad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Los equipos se forman por problema, no por conocidos.</a:t>
            </a:r>
          </a:p>
        </p:txBody>
      </p:sp>
      <p:sp>
        <p:nvSpPr>
          <p:cNvPr id="121" name="s121"/>
          <p:cNvSpPr txBox="1"/>
          <p:nvPr/>
        </p:nvSpPr>
        <p:spPr>
          <a:xfrm>
            <a:off x="7899400" y="2032000"/>
            <a:ext cx="254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400" b="1" i="0" dirty="0">
                <a:solidFill>
                  <a:srgbClr val="34D399"/>
                </a:solidFill>
                <a:latin typeface="Consolas"/>
                <a:cs typeface="Consolas"/>
              </a:rPr>
              <a:t>&gt;</a:t>
            </a:r>
          </a:p>
        </p:txBody>
      </p:sp>
      <p:sp>
        <p:nvSpPr>
          <p:cNvPr id="122" name="s122"/>
          <p:cNvSpPr txBox="1"/>
          <p:nvPr/>
        </p:nvSpPr>
        <p:spPr>
          <a:xfrm>
            <a:off x="8153400" y="1600200"/>
            <a:ext cx="3340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177800" tIns="177800" rIns="177800" bIns="177800" anchor="t">
            <a:normAutofit/>
          </a:bodyPr>
          <a:lstStyle/>
          <a:p>
            <a:pPr marL="0" indent="0" algn="l">
              <a:buNone/>
            </a:pPr>
            <a:r>
              <a:rPr lang="es-CL" sz="1000" b="1" i="0" dirty="0">
                <a:solidFill>
                  <a:srgbClr val="34D399"/>
                </a:solidFill>
                <a:latin typeface="Consolas"/>
                <a:cs typeface="Consolas"/>
              </a:rPr>
              <a:t>03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250" b="1" i="0" dirty="0">
                <a:solidFill>
                  <a:srgbClr val="F8FAFC"/>
                </a:solidFill>
                <a:latin typeface="Trebuchet MS"/>
                <a:cs typeface="Trebuchet MS"/>
              </a:rPr>
              <a:t>Mesa</a:t>
            </a:r>
          </a:p>
          <a:p>
            <a:pPr marL="0" indent="0" algn="l">
              <a:lnSpc>
                <a:spcPct val="102000"/>
              </a:lnSpc>
              <a:spcBef>
                <a:spcPts val="300"/>
              </a:spcBef>
              <a:buNone/>
            </a:pPr>
            <a:r>
              <a:rPr lang="es-CL" sz="1000" b="0" i="0" dirty="0">
                <a:solidFill>
                  <a:srgbClr val="64748B"/>
                </a:solidFill>
                <a:latin typeface="Trebuchet MS"/>
                <a:cs typeface="Trebuchet MS"/>
              </a:rPr>
              <a:t>Cada equipo mixto recibe un canvas y un facilitador asignado.</a:t>
            </a:r>
          </a:p>
        </p:txBody>
      </p:sp>
      <p:sp>
        <p:nvSpPr>
          <p:cNvPr id="123" name="s123"/>
          <p:cNvSpPr txBox="1"/>
          <p:nvPr/>
        </p:nvSpPr>
        <p:spPr>
          <a:xfrm>
            <a:off x="711200" y="2971800"/>
            <a:ext cx="50800" cy="1193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4" name="s124"/>
          <p:cNvSpPr txBox="1"/>
          <p:nvPr/>
        </p:nvSpPr>
        <p:spPr>
          <a:xfrm>
            <a:off x="990600" y="2971800"/>
            <a:ext cx="10490200" cy="1193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Si la persona de otra disciplina no entiende el problema, el problema todavía no está bien enunciado.</a:t>
            </a:r>
          </a:p>
        </p:txBody>
      </p:sp>
      <p:sp>
        <p:nvSpPr>
          <p:cNvPr id="125" name="s125"/>
          <p:cNvSpPr txBox="1"/>
          <p:nvPr/>
        </p:nvSpPr>
        <p:spPr>
          <a:xfrm>
            <a:off x="990600" y="4241800"/>
            <a:ext cx="10490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64748B"/>
                </a:solidFill>
                <a:latin typeface="Consolas"/>
                <a:cs typeface="Consolas"/>
              </a:rPr>
              <a:t>Se corrige la ficha, no se explica de viva voz.</a:t>
            </a:r>
          </a:p>
        </p:txBody>
      </p:sp>
      <p:sp>
        <p:nvSpPr>
          <p:cNvPr id="126" name="s126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27" name="s127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28" name="s128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12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0" name="s130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1" name="s131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34D399"/>
                </a:solidFill>
                <a:latin typeface="Consolas"/>
                <a:cs typeface="Consolas"/>
              </a:rPr>
              <a:t>Trabajo interdisciplinario · 35–53 min</a:t>
            </a:r>
          </a:p>
        </p:txBody>
      </p:sp>
      <p:sp>
        <p:nvSpPr>
          <p:cNvPr id="132" name="s132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Completar los doce campos</a:t>
            </a:r>
          </a:p>
        </p:txBody>
      </p:sp>
      <p:sp>
        <p:nvSpPr>
          <p:cNvPr id="133" name="s133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Dieciocho minutos</a:t>
            </a:r>
          </a:p>
        </p:txBody>
      </p:sp>
      <p:sp>
        <p:nvSpPr>
          <p:cNvPr id="134" name="s134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35" name="s135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13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7" name="s137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8" name="s138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39" name="s139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Regla de mesa</a:t>
            </a:r>
          </a:p>
        </p:txBody>
      </p:sp>
      <p:sp>
        <p:nvSpPr>
          <p:cNvPr id="140" name="s140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Quién aporta qué</a:t>
            </a:r>
          </a:p>
        </p:txBody>
      </p:sp>
      <p:sp>
        <p:nvSpPr>
          <p:cNvPr id="141" name="s141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2" name="s142"/>
          <p:cNvSpPr txBox="1"/>
          <p:nvPr/>
        </p:nvSpPr>
        <p:spPr>
          <a:xfrm>
            <a:off x="711200" y="1600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FB7185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FB7185"/>
                </a:solidFill>
                <a:latin typeface="Consolas"/>
                <a:cs typeface="Consolas"/>
              </a:rPr>
              <a:t>Derecho aporta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El problema y a quién afecta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Qué fuente es autorizada y cuál no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Qué decisión no puede delegarse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FB7185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Qué riesgo es jurídicamente relevante</a:t>
            </a:r>
          </a:p>
        </p:txBody>
      </p:sp>
      <p:sp>
        <p:nvSpPr>
          <p:cNvPr id="143" name="s143"/>
          <p:cNvSpPr txBox="1"/>
          <p:nvPr/>
        </p:nvSpPr>
        <p:spPr>
          <a:xfrm>
            <a:off x="6210300" y="1600200"/>
            <a:ext cx="5270500" cy="2184400"/>
          </a:xfrm>
          <a:prstGeom prst="roundRect">
            <a:avLst>
              <a:gd name="adj" fmla="val 5000"/>
            </a:avLst>
          </a:prstGeom>
          <a:solidFill>
            <a:srgbClr val="0C121E"/>
          </a:solidFill>
          <a:ln w="6350">
            <a:solidFill>
              <a:srgbClr val="34D399"/>
            </a:solidFill>
          </a:ln>
        </p:spPr>
        <p:txBody>
          <a:bodyPr wrap="square" lIns="228600" tIns="228600" rIns="228600" bIns="228600" anchor="t">
            <a:normAutofit/>
          </a:bodyPr>
          <a:lstStyle/>
          <a:p>
            <a:pPr marL="0" indent="0" algn="l">
              <a:buNone/>
            </a:pPr>
            <a:r>
              <a:rPr lang="es-CL" sz="1050" b="1" i="0" spc="120" cap="all" dirty="0">
                <a:solidFill>
                  <a:srgbClr val="34D399"/>
                </a:solidFill>
                <a:latin typeface="Consolas"/>
                <a:cs typeface="Consolas"/>
              </a:rPr>
              <a:t>Las otras disciplinas aportan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Qué es factible con qué esfuerzo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Qué información hace falta de verdad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Dónde la solución se rompe en la práctica</a:t>
            </a:r>
          </a:p>
          <a:p>
            <a:pPr marL="120000" indent="-120000" algn="l">
              <a:lnSpc>
                <a:spcPct val="102000"/>
              </a:lnSpc>
              <a:spcBef>
                <a:spcPts val="700"/>
              </a:spcBef>
              <a:buClr>
                <a:srgbClr val="34D399"/>
              </a:buClr>
              <a:buFont typeface="Arial"/>
              <a:buChar char="·"/>
            </a:pPr>
            <a:r>
              <a:rPr lang="es-CL" sz="1200" b="0" i="0" dirty="0">
                <a:solidFill>
                  <a:srgbClr val="94A3B8"/>
                </a:solidFill>
                <a:latin typeface="Trebuchet MS"/>
                <a:cs typeface="Trebuchet MS"/>
              </a:rPr>
              <a:t>Cómo se mediría el éxito</a:t>
            </a:r>
          </a:p>
        </p:txBody>
      </p:sp>
      <p:sp>
        <p:nvSpPr>
          <p:cNvPr id="144" name="s144"/>
          <p:cNvSpPr txBox="1"/>
          <p:nvPr/>
        </p:nvSpPr>
        <p:spPr>
          <a:xfrm>
            <a:off x="711200" y="39624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Nadie decide por el otro. La ficha solo avanza cuando ambas partes entienden la misma frase.</a:t>
            </a:r>
          </a:p>
        </p:txBody>
      </p:sp>
      <p:sp>
        <p:nvSpPr>
          <p:cNvPr id="145" name="s145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6" name="s146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47" name="s147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14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49" name="s149"/>
          <p:cNvSpPr txBox="1"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0" name="s150"/>
          <p:cNvSpPr txBox="1"/>
          <p:nvPr/>
        </p:nvSpPr>
        <p:spPr>
          <a:xfrm>
            <a:off x="711200" y="2717800"/>
            <a:ext cx="107696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200" b="1" i="0" spc="300" cap="all" dirty="0">
                <a:solidFill>
                  <a:srgbClr val="A855F7"/>
                </a:solidFill>
                <a:latin typeface="Consolas"/>
                <a:cs typeface="Consolas"/>
              </a:rPr>
              <a:t>Pitch · 53–87 min</a:t>
            </a:r>
          </a:p>
        </p:txBody>
      </p:sp>
      <p:sp>
        <p:nvSpPr>
          <p:cNvPr id="151" name="s151"/>
          <p:cNvSpPr txBox="1"/>
          <p:nvPr/>
        </p:nvSpPr>
        <p:spPr>
          <a:xfrm>
            <a:off x="711200" y="3175000"/>
            <a:ext cx="10769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s-CL" sz="3800" b="1" i="0" dirty="0">
                <a:solidFill>
                  <a:srgbClr val="F8FAFC"/>
                </a:solidFill>
                <a:latin typeface="Trebuchet MS"/>
                <a:cs typeface="Trebuchet MS"/>
              </a:rPr>
              <a:t>Cuatro minutos por equipo</a:t>
            </a:r>
          </a:p>
        </p:txBody>
      </p:sp>
      <p:sp>
        <p:nvSpPr>
          <p:cNvPr id="152" name="s152"/>
          <p:cNvSpPr txBox="1"/>
          <p:nvPr/>
        </p:nvSpPr>
        <p:spPr>
          <a:xfrm>
            <a:off x="711200" y="43688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600" b="0" i="0" dirty="0">
                <a:solidFill>
                  <a:srgbClr val="94A3B8"/>
                </a:solidFill>
                <a:latin typeface="Trebuchet MS"/>
                <a:cs typeface="Trebuchet MS"/>
              </a:rPr>
              <a:t>Preparación 10 min · presentaciones 24 min</a:t>
            </a:r>
          </a:p>
        </p:txBody>
      </p:sp>
      <p:sp>
        <p:nvSpPr>
          <p:cNvPr id="153" name="s153"/>
          <p:cNvSpPr txBox="1"/>
          <p:nvPr/>
        </p:nvSpPr>
        <p:spPr>
          <a:xfrm>
            <a:off x="711200" y="62738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54" name="s15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15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6" name="s156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7" name="s157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58" name="s158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A855F7"/>
                </a:solidFill>
                <a:latin typeface="Consolas"/>
                <a:cs typeface="Consolas"/>
              </a:rPr>
              <a:t>Preparación · 53–63 min</a:t>
            </a:r>
          </a:p>
        </p:txBody>
      </p:sp>
      <p:sp>
        <p:nvSpPr>
          <p:cNvPr id="159" name="s159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Cuatro minutos, cuatro cosas</a:t>
            </a:r>
          </a:p>
        </p:txBody>
      </p:sp>
      <p:sp>
        <p:nvSpPr>
          <p:cNvPr id="160" name="s160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61" name="s161"/>
          <p:cNvSpPr txBox="1"/>
          <p:nvPr/>
        </p:nvSpPr>
        <p:spPr>
          <a:xfrm>
            <a:off x="711200" y="1600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A855F7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A855F7"/>
                </a:solidFill>
                <a:latin typeface="Consolas"/>
                <a:cs typeface="Consolas"/>
              </a:rPr>
              <a:t>0:00–1:00</a:t>
            </a:r>
          </a:p>
        </p:txBody>
      </p:sp>
      <p:sp>
        <p:nvSpPr>
          <p:cNvPr id="162" name="s162"/>
          <p:cNvSpPr txBox="1"/>
          <p:nvPr/>
        </p:nvSpPr>
        <p:spPr>
          <a:xfrm>
            <a:off x="2082800" y="1600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PROBLEMA</a:t>
            </a:r>
          </a:p>
        </p:txBody>
      </p:sp>
      <p:sp>
        <p:nvSpPr>
          <p:cNvPr id="163" name="s163"/>
          <p:cNvSpPr txBox="1"/>
          <p:nvPr/>
        </p:nvSpPr>
        <p:spPr>
          <a:xfrm>
            <a:off x="3860800" y="1600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Problema y persona usuaria. Qué le pasa hoy a esa persona.</a:t>
            </a:r>
          </a:p>
        </p:txBody>
      </p:sp>
      <p:sp>
        <p:nvSpPr>
          <p:cNvPr id="164" name="s164"/>
          <p:cNvSpPr txBox="1"/>
          <p:nvPr/>
        </p:nvSpPr>
        <p:spPr>
          <a:xfrm>
            <a:off x="711200" y="2108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A855F7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A855F7"/>
                </a:solidFill>
                <a:latin typeface="Consolas"/>
                <a:cs typeface="Consolas"/>
              </a:rPr>
              <a:t>1:00–2:15</a:t>
            </a:r>
          </a:p>
        </p:txBody>
      </p:sp>
      <p:sp>
        <p:nvSpPr>
          <p:cNvPr id="165" name="s165"/>
          <p:cNvSpPr txBox="1"/>
          <p:nvPr/>
        </p:nvSpPr>
        <p:spPr>
          <a:xfrm>
            <a:off x="2082800" y="2108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SOLUCIÓN</a:t>
            </a:r>
          </a:p>
        </p:txBody>
      </p:sp>
      <p:sp>
        <p:nvSpPr>
          <p:cNvPr id="166" name="s166"/>
          <p:cNvSpPr txBox="1"/>
          <p:nvPr/>
        </p:nvSpPr>
        <p:spPr>
          <a:xfrm>
            <a:off x="3860800" y="2108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Qué hace: la tarea concreta, el input y la salida.</a:t>
            </a:r>
          </a:p>
        </p:txBody>
      </p:sp>
      <p:sp>
        <p:nvSpPr>
          <p:cNvPr id="167" name="s167"/>
          <p:cNvSpPr txBox="1"/>
          <p:nvPr/>
        </p:nvSpPr>
        <p:spPr>
          <a:xfrm>
            <a:off x="711200" y="2616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A855F7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A855F7"/>
                </a:solidFill>
                <a:latin typeface="Consolas"/>
                <a:cs typeface="Consolas"/>
              </a:rPr>
              <a:t>2:15–3:15</a:t>
            </a:r>
          </a:p>
        </p:txBody>
      </p:sp>
      <p:sp>
        <p:nvSpPr>
          <p:cNvPr id="168" name="s168"/>
          <p:cNvSpPr txBox="1"/>
          <p:nvPr/>
        </p:nvSpPr>
        <p:spPr>
          <a:xfrm>
            <a:off x="2082800" y="2616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CONTROLES</a:t>
            </a:r>
          </a:p>
        </p:txBody>
      </p:sp>
      <p:sp>
        <p:nvSpPr>
          <p:cNvPr id="169" name="s169"/>
          <p:cNvSpPr txBox="1"/>
          <p:nvPr/>
        </p:nvSpPr>
        <p:spPr>
          <a:xfrm>
            <a:off x="3860800" y="2616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Contra qué se contrasta y quién revisa antes de que salga.</a:t>
            </a:r>
          </a:p>
        </p:txBody>
      </p:sp>
      <p:sp>
        <p:nvSpPr>
          <p:cNvPr id="170" name="s170"/>
          <p:cNvSpPr txBox="1"/>
          <p:nvPr/>
        </p:nvSpPr>
        <p:spPr>
          <a:xfrm>
            <a:off x="711200" y="3124200"/>
            <a:ext cx="1219200" cy="431800"/>
          </a:xfrm>
          <a:prstGeom prst="roundRect">
            <a:avLst>
              <a:gd name="adj" fmla="val 4000"/>
            </a:avLst>
          </a:prstGeom>
          <a:solidFill>
            <a:srgbClr val="0C121E"/>
          </a:solidFill>
          <a:ln w="6350">
            <a:solidFill>
              <a:srgbClr val="A855F7"/>
            </a:solidFill>
          </a:ln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lang="es-CL" sz="1150" b="1" i="0" dirty="0">
                <a:solidFill>
                  <a:srgbClr val="A855F7"/>
                </a:solidFill>
                <a:latin typeface="Consolas"/>
                <a:cs typeface="Consolas"/>
              </a:rPr>
              <a:t>3:15–4:00</a:t>
            </a:r>
          </a:p>
        </p:txBody>
      </p:sp>
      <p:sp>
        <p:nvSpPr>
          <p:cNvPr id="171" name="s171"/>
          <p:cNvSpPr txBox="1"/>
          <p:nvPr/>
        </p:nvSpPr>
        <p:spPr>
          <a:xfrm>
            <a:off x="2082800" y="3124200"/>
            <a:ext cx="1676400" cy="431800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94A3B8"/>
                </a:solidFill>
                <a:latin typeface="Consolas"/>
                <a:cs typeface="Consolas"/>
              </a:rPr>
              <a:t>LÍMITES</a:t>
            </a:r>
          </a:p>
        </p:txBody>
      </p:sp>
      <p:sp>
        <p:nvSpPr>
          <p:cNvPr id="172" name="s172"/>
          <p:cNvSpPr txBox="1"/>
          <p:nvPr/>
        </p:nvSpPr>
        <p:spPr>
          <a:xfrm>
            <a:off x="3860800" y="3124200"/>
            <a:ext cx="762000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marL="0" indent="0" algn="l">
              <a:buNone/>
            </a:pPr>
            <a:r>
              <a:rPr lang="es-CL" sz="1250" b="0" i="0" dirty="0">
                <a:solidFill>
                  <a:srgbClr val="F8FAFC"/>
                </a:solidFill>
                <a:latin typeface="Trebuchet MS"/>
                <a:cs typeface="Trebuchet MS"/>
              </a:rPr>
              <a:t>Qué NO debe hacer, y el criterio de éxito.</a:t>
            </a:r>
          </a:p>
        </p:txBody>
      </p:sp>
      <p:sp>
        <p:nvSpPr>
          <p:cNvPr id="173" name="s173"/>
          <p:cNvSpPr txBox="1"/>
          <p:nvPr/>
        </p:nvSpPr>
        <p:spPr>
          <a:xfrm>
            <a:off x="711200" y="37592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Se ensaya una vez con el temporizador. Un pitch que se pasa de tiempo es un pitch que no eligió qué era importante.</a:t>
            </a:r>
          </a:p>
        </p:txBody>
      </p:sp>
      <p:sp>
        <p:nvSpPr>
          <p:cNvPr id="174" name="s174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5" name="s175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176" name="s176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17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8" name="s178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79" name="s179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0" name="s180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A855F7"/>
                </a:solidFill>
                <a:latin typeface="Consolas"/>
                <a:cs typeface="Consolas"/>
              </a:rPr>
              <a:t>Pitch · 63–87 min</a:t>
            </a:r>
          </a:p>
        </p:txBody>
      </p:sp>
      <p:sp>
        <p:nvSpPr>
          <p:cNvPr id="181" name="s181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Cómo se evalúa</a:t>
            </a:r>
          </a:p>
        </p:txBody>
      </p:sp>
      <p:sp>
        <p:nvSpPr>
          <p:cNvPr id="182" name="s182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3" name="s183"/>
          <p:cNvSpPr txBox="1"/>
          <p:nvPr/>
        </p:nvSpPr>
        <p:spPr>
          <a:xfrm>
            <a:off x="711200" y="1600200"/>
            <a:ext cx="10769600" cy="330200"/>
          </a:xfrm>
          <a:prstGeom prst="rect">
            <a:avLst/>
          </a:prstGeom>
          <a:solidFill>
            <a:srgbClr val="121A2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4" name="s184"/>
          <p:cNvSpPr txBox="1"/>
          <p:nvPr/>
        </p:nvSpPr>
        <p:spPr>
          <a:xfrm>
            <a:off x="711200" y="1600200"/>
            <a:ext cx="35941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A855F7"/>
                </a:solidFill>
                <a:latin typeface="Consolas"/>
                <a:cs typeface="Consolas"/>
              </a:rPr>
              <a:t>%</a:t>
            </a:r>
          </a:p>
        </p:txBody>
      </p:sp>
      <p:sp>
        <p:nvSpPr>
          <p:cNvPr id="185" name="s185"/>
          <p:cNvSpPr txBox="1"/>
          <p:nvPr/>
        </p:nvSpPr>
        <p:spPr>
          <a:xfrm>
            <a:off x="4305300" y="1600200"/>
            <a:ext cx="35941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A855F7"/>
                </a:solidFill>
                <a:latin typeface="Consolas"/>
                <a:cs typeface="Consolas"/>
              </a:rPr>
              <a:t>Criterio</a:t>
            </a:r>
          </a:p>
        </p:txBody>
      </p:sp>
      <p:sp>
        <p:nvSpPr>
          <p:cNvPr id="186" name="s186"/>
          <p:cNvSpPr txBox="1"/>
          <p:nvPr/>
        </p:nvSpPr>
        <p:spPr>
          <a:xfrm>
            <a:off x="7899400" y="1600200"/>
            <a:ext cx="3594100" cy="3302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000" b="1" i="0" cap="all" dirty="0">
                <a:solidFill>
                  <a:srgbClr val="A855F7"/>
                </a:solidFill>
                <a:latin typeface="Consolas"/>
                <a:cs typeface="Consolas"/>
              </a:rPr>
              <a:t>Qué se mira</a:t>
            </a:r>
          </a:p>
        </p:txBody>
      </p:sp>
      <p:sp>
        <p:nvSpPr>
          <p:cNvPr id="187" name="s187"/>
          <p:cNvSpPr txBox="1"/>
          <p:nvPr/>
        </p:nvSpPr>
        <p:spPr>
          <a:xfrm>
            <a:off x="711200" y="1930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88" name="s188"/>
          <p:cNvSpPr txBox="1"/>
          <p:nvPr/>
        </p:nvSpPr>
        <p:spPr>
          <a:xfrm>
            <a:off x="711200" y="1930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20</a:t>
            </a:r>
          </a:p>
        </p:txBody>
      </p:sp>
      <p:sp>
        <p:nvSpPr>
          <p:cNvPr id="189" name="s189"/>
          <p:cNvSpPr txBox="1"/>
          <p:nvPr/>
        </p:nvSpPr>
        <p:spPr>
          <a:xfrm>
            <a:off x="4305300" y="1930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Problema jurídico</a:t>
            </a:r>
          </a:p>
        </p:txBody>
      </p:sp>
      <p:sp>
        <p:nvSpPr>
          <p:cNvPr id="190" name="s190"/>
          <p:cNvSpPr txBox="1"/>
          <p:nvPr/>
        </p:nvSpPr>
        <p:spPr>
          <a:xfrm>
            <a:off x="7899400" y="1930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Hechos, jurisdicción, finalidad y a quién afecta</a:t>
            </a:r>
          </a:p>
        </p:txBody>
      </p:sp>
      <p:sp>
        <p:nvSpPr>
          <p:cNvPr id="191" name="s191"/>
          <p:cNvSpPr txBox="1"/>
          <p:nvPr/>
        </p:nvSpPr>
        <p:spPr>
          <a:xfrm>
            <a:off x="711200" y="2311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2" name="s192"/>
          <p:cNvSpPr txBox="1"/>
          <p:nvPr/>
        </p:nvSpPr>
        <p:spPr>
          <a:xfrm>
            <a:off x="711200" y="2311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20</a:t>
            </a:r>
          </a:p>
        </p:txBody>
      </p:sp>
      <p:sp>
        <p:nvSpPr>
          <p:cNvPr id="193" name="s193"/>
          <p:cNvSpPr txBox="1"/>
          <p:nvPr/>
        </p:nvSpPr>
        <p:spPr>
          <a:xfrm>
            <a:off x="4305300" y="2311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Flujo y prompts</a:t>
            </a:r>
          </a:p>
        </p:txBody>
      </p:sp>
      <p:sp>
        <p:nvSpPr>
          <p:cNvPr id="194" name="s194"/>
          <p:cNvSpPr txBox="1"/>
          <p:nvPr/>
        </p:nvSpPr>
        <p:spPr>
          <a:xfrm>
            <a:off x="7899400" y="2311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Pasos revisables por separado; al menos una iteración</a:t>
            </a:r>
          </a:p>
        </p:txBody>
      </p:sp>
      <p:sp>
        <p:nvSpPr>
          <p:cNvPr id="195" name="s195"/>
          <p:cNvSpPr txBox="1"/>
          <p:nvPr/>
        </p:nvSpPr>
        <p:spPr>
          <a:xfrm>
            <a:off x="711200" y="2692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196" name="s196"/>
          <p:cNvSpPr txBox="1"/>
          <p:nvPr/>
        </p:nvSpPr>
        <p:spPr>
          <a:xfrm>
            <a:off x="711200" y="2692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25</a:t>
            </a:r>
          </a:p>
        </p:txBody>
      </p:sp>
      <p:sp>
        <p:nvSpPr>
          <p:cNvPr id="197" name="s197"/>
          <p:cNvSpPr txBox="1"/>
          <p:nvPr/>
        </p:nvSpPr>
        <p:spPr>
          <a:xfrm>
            <a:off x="4305300" y="2692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Fuentes y verificación</a:t>
            </a:r>
          </a:p>
        </p:txBody>
      </p:sp>
      <p:sp>
        <p:nvSpPr>
          <p:cNvPr id="198" name="s198"/>
          <p:cNvSpPr txBox="1"/>
          <p:nvPr/>
        </p:nvSpPr>
        <p:spPr>
          <a:xfrm>
            <a:off x="7899400" y="2692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Fuente real, vigencia, fecha de consulta, error documentado</a:t>
            </a:r>
          </a:p>
        </p:txBody>
      </p:sp>
      <p:sp>
        <p:nvSpPr>
          <p:cNvPr id="199" name="s199"/>
          <p:cNvSpPr txBox="1"/>
          <p:nvPr/>
        </p:nvSpPr>
        <p:spPr>
          <a:xfrm>
            <a:off x="711200" y="3073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0" name="s200"/>
          <p:cNvSpPr txBox="1"/>
          <p:nvPr/>
        </p:nvSpPr>
        <p:spPr>
          <a:xfrm>
            <a:off x="711200" y="3073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15</a:t>
            </a:r>
          </a:p>
        </p:txBody>
      </p:sp>
      <p:sp>
        <p:nvSpPr>
          <p:cNvPr id="201" name="s201"/>
          <p:cNvSpPr txBox="1"/>
          <p:nvPr/>
        </p:nvSpPr>
        <p:spPr>
          <a:xfrm>
            <a:off x="4305300" y="3073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Utilidad</a:t>
            </a:r>
          </a:p>
        </p:txBody>
      </p:sp>
      <p:sp>
        <p:nvSpPr>
          <p:cNvPr id="202" name="s202"/>
          <p:cNvSpPr txBox="1"/>
          <p:nvPr/>
        </p:nvSpPr>
        <p:spPr>
          <a:xfrm>
            <a:off x="7899400" y="3073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Persona usuaria concreta y criterio comprobable</a:t>
            </a:r>
          </a:p>
        </p:txBody>
      </p:sp>
      <p:sp>
        <p:nvSpPr>
          <p:cNvPr id="203" name="s203"/>
          <p:cNvSpPr txBox="1"/>
          <p:nvPr/>
        </p:nvSpPr>
        <p:spPr>
          <a:xfrm>
            <a:off x="711200" y="3454400"/>
            <a:ext cx="10769600" cy="381000"/>
          </a:xfrm>
          <a:prstGeom prst="rect">
            <a:avLst/>
          </a:prstGeom>
          <a:solidFill>
            <a:srgbClr val="0C121E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4" name="s204"/>
          <p:cNvSpPr txBox="1"/>
          <p:nvPr/>
        </p:nvSpPr>
        <p:spPr>
          <a:xfrm>
            <a:off x="711200" y="3454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10</a:t>
            </a:r>
          </a:p>
        </p:txBody>
      </p:sp>
      <p:sp>
        <p:nvSpPr>
          <p:cNvPr id="205" name="s205"/>
          <p:cNvSpPr txBox="1"/>
          <p:nvPr/>
        </p:nvSpPr>
        <p:spPr>
          <a:xfrm>
            <a:off x="4305300" y="3454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Ética y supervisión</a:t>
            </a:r>
          </a:p>
        </p:txBody>
      </p:sp>
      <p:sp>
        <p:nvSpPr>
          <p:cNvPr id="206" name="s206"/>
          <p:cNvSpPr txBox="1"/>
          <p:nvPr/>
        </p:nvSpPr>
        <p:spPr>
          <a:xfrm>
            <a:off x="7899400" y="3454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Anonimización y punto exacto de control humano</a:t>
            </a:r>
          </a:p>
        </p:txBody>
      </p:sp>
      <p:sp>
        <p:nvSpPr>
          <p:cNvPr id="207" name="s207"/>
          <p:cNvSpPr txBox="1"/>
          <p:nvPr/>
        </p:nvSpPr>
        <p:spPr>
          <a:xfrm>
            <a:off x="711200" y="3835400"/>
            <a:ext cx="10769600" cy="381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08" name="s208"/>
          <p:cNvSpPr txBox="1"/>
          <p:nvPr/>
        </p:nvSpPr>
        <p:spPr>
          <a:xfrm>
            <a:off x="711200" y="3835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1" i="0" dirty="0">
                <a:solidFill>
                  <a:srgbClr val="F8FAFC"/>
                </a:solidFill>
                <a:latin typeface="Trebuchet MS"/>
                <a:cs typeface="Trebuchet MS"/>
              </a:rPr>
              <a:t>10</a:t>
            </a:r>
          </a:p>
        </p:txBody>
      </p:sp>
      <p:sp>
        <p:nvSpPr>
          <p:cNvPr id="209" name="s209"/>
          <p:cNvSpPr txBox="1"/>
          <p:nvPr/>
        </p:nvSpPr>
        <p:spPr>
          <a:xfrm>
            <a:off x="4305300" y="3835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Demostración</a:t>
            </a:r>
          </a:p>
        </p:txBody>
      </p:sp>
      <p:sp>
        <p:nvSpPr>
          <p:cNvPr id="210" name="s210"/>
          <p:cNvSpPr txBox="1"/>
          <p:nvPr/>
        </p:nvSpPr>
        <p:spPr>
          <a:xfrm>
            <a:off x="7899400" y="3835400"/>
            <a:ext cx="3594100" cy="381000"/>
          </a:xfrm>
          <a:prstGeom prst="rect">
            <a:avLst/>
          </a:prstGeom>
          <a:noFill/>
          <a:ln>
            <a:noFill/>
          </a:ln>
        </p:spPr>
        <p:txBody>
          <a:bodyPr wrap="square" lIns="127000" tIns="127000" rIns="127000" bIns="127000" anchor="ctr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94A3B8"/>
                </a:solidFill>
                <a:latin typeface="Trebuchet MS"/>
                <a:cs typeface="Trebuchet MS"/>
              </a:rPr>
              <a:t>Cuatro minutos con problema, controles y límites</a:t>
            </a:r>
          </a:p>
        </p:txBody>
      </p:sp>
      <p:sp>
        <p:nvSpPr>
          <p:cNvPr id="211" name="s211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2" name="s212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213" name="s213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21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5" name="s215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6" name="s216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17" name="s217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FBBF24"/>
                </a:solidFill>
                <a:latin typeface="Consolas"/>
                <a:cs typeface="Consolas"/>
              </a:rPr>
              <a:t>Formato de sala</a:t>
            </a:r>
          </a:p>
        </p:txBody>
      </p:sp>
      <p:sp>
        <p:nvSpPr>
          <p:cNvPr id="218" name="s218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Según cuántos equipos haya</a:t>
            </a:r>
          </a:p>
        </p:txBody>
      </p:sp>
      <p:sp>
        <p:nvSpPr>
          <p:cNvPr id="219" name="s219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0" name="s220"/>
          <p:cNvSpPr txBox="1"/>
          <p:nvPr/>
        </p:nvSpPr>
        <p:spPr>
          <a:xfrm>
            <a:off x="711200" y="1600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≤ 6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Plenaria completa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6 × 4 = 24 minutos, exactamente el bloque previsto.</a:t>
            </a:r>
          </a:p>
        </p:txBody>
      </p:sp>
      <p:sp>
        <p:nvSpPr>
          <p:cNvPr id="221" name="s221"/>
          <p:cNvSpPr txBox="1"/>
          <p:nvPr/>
        </p:nvSpPr>
        <p:spPr>
          <a:xfrm>
            <a:off x="4356100" y="1600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7–12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Dos estaciones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Un facilitador por estación; 6 pitches de 4 minutos en cada una.</a:t>
            </a:r>
          </a:p>
        </p:txBody>
      </p:sp>
      <p:sp>
        <p:nvSpPr>
          <p:cNvPr id="222" name="s222"/>
          <p:cNvSpPr txBox="1"/>
          <p:nvPr/>
        </p:nvSpPr>
        <p:spPr>
          <a:xfrm>
            <a:off x="8001000" y="1600200"/>
            <a:ext cx="3467100" cy="1168400"/>
          </a:xfrm>
          <a:prstGeom prst="roundRect">
            <a:avLst>
              <a:gd name="adj" fmla="val 6000"/>
            </a:avLst>
          </a:prstGeom>
          <a:solidFill>
            <a:srgbClr val="0C121E"/>
          </a:solidFill>
          <a:ln w="6350">
            <a:solidFill>
              <a:srgbClr val="1E293B"/>
            </a:solidFill>
          </a:ln>
        </p:spPr>
        <p:txBody>
          <a:bodyPr wrap="square" lIns="203200" tIns="203200" rIns="203200" bIns="20320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120" dirty="0">
                <a:solidFill>
                  <a:srgbClr val="FBBF24"/>
                </a:solidFill>
                <a:latin typeface="Consolas"/>
                <a:cs typeface="Consolas"/>
              </a:rPr>
              <a:t>&gt; 12</a:t>
            </a:r>
          </a:p>
          <a:p>
            <a:pPr marL="0" indent="0" algn="l">
              <a:spcBef>
                <a:spcPts val="500"/>
              </a:spcBef>
              <a:buNone/>
            </a:pPr>
            <a:r>
              <a:rPr lang="es-CL" sz="1350" b="1" i="0" dirty="0">
                <a:solidFill>
                  <a:srgbClr val="F8FAFC"/>
                </a:solidFill>
                <a:latin typeface="Trebuchet MS"/>
                <a:cs typeface="Trebuchet MS"/>
              </a:rPr>
              <a:t>Rondas y síntesis</a:t>
            </a:r>
          </a:p>
          <a:p>
            <a:pPr marL="0" indent="0" algn="l">
              <a:lnSpc>
                <a:spcPct val="102000"/>
              </a:lnSpc>
              <a:spcBef>
                <a:spcPts val="400"/>
              </a:spcBef>
              <a:buNone/>
            </a:pPr>
            <a:r>
              <a:rPr lang="es-CL" sz="1100" b="0" i="0" dirty="0">
                <a:solidFill>
                  <a:srgbClr val="64748B"/>
                </a:solidFill>
                <a:latin typeface="Trebuchet MS"/>
                <a:cs typeface="Trebuchet MS"/>
              </a:rPr>
              <a:t>Tres estaciones paralelas y tres proyectos por estación a la síntesis plenaria.</a:t>
            </a:r>
          </a:p>
        </p:txBody>
      </p:sp>
      <p:sp>
        <p:nvSpPr>
          <p:cNvPr id="223" name="s223"/>
          <p:cNvSpPr txBox="1"/>
          <p:nvPr/>
        </p:nvSpPr>
        <p:spPr>
          <a:xfrm>
            <a:off x="711200" y="3022600"/>
            <a:ext cx="10769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s-CL" sz="1700" b="0" i="0" dirty="0">
                <a:solidFill>
                  <a:srgbClr val="94A3B8"/>
                </a:solidFill>
                <a:latin typeface="Trebuchet MS"/>
                <a:cs typeface="Trebuchet MS"/>
              </a:rPr>
              <a:t>Lo que cambia es cómo se reparte la sala. El pitch individual sigue siendo de cuatro minutos.</a:t>
            </a:r>
          </a:p>
        </p:txBody>
      </p:sp>
      <p:sp>
        <p:nvSpPr>
          <p:cNvPr id="224" name="s224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5" name="s225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226" name="s226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22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2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8" name="s228"/>
          <p:cNvSpPr txBox="1"/>
          <p:nvPr/>
        </p:nvSpPr>
        <p:spPr>
          <a:xfrm>
            <a:off x="0" y="0"/>
            <a:ext cx="6096000" cy="5080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29" name="s229"/>
          <p:cNvSpPr txBox="1"/>
          <p:nvPr/>
        </p:nvSpPr>
        <p:spPr>
          <a:xfrm>
            <a:off x="6096000" y="0"/>
            <a:ext cx="6096000" cy="50800"/>
          </a:xfrm>
          <a:prstGeom prst="rect">
            <a:avLst/>
          </a:prstGeom>
          <a:solidFill>
            <a:srgbClr val="818CF8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0" name="s230"/>
          <p:cNvSpPr txBox="1"/>
          <p:nvPr/>
        </p:nvSpPr>
        <p:spPr>
          <a:xfrm>
            <a:off x="711200" y="482600"/>
            <a:ext cx="10769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000" b="1" i="0" spc="220" cap="all" dirty="0">
                <a:solidFill>
                  <a:srgbClr val="34D399"/>
                </a:solidFill>
                <a:latin typeface="Consolas"/>
                <a:cs typeface="Consolas"/>
              </a:rPr>
              <a:t>Cierre · 87–90 min</a:t>
            </a:r>
          </a:p>
        </p:txBody>
      </p:sp>
      <p:sp>
        <p:nvSpPr>
          <p:cNvPr id="231" name="s231"/>
          <p:cNvSpPr txBox="1"/>
          <p:nvPr/>
        </p:nvSpPr>
        <p:spPr>
          <a:xfrm>
            <a:off x="711200" y="787400"/>
            <a:ext cx="10769600" cy="50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s-CL" sz="2900" b="1" i="0" dirty="0">
                <a:solidFill>
                  <a:srgbClr val="F8FAFC"/>
                </a:solidFill>
                <a:latin typeface="Trebuchet MS"/>
                <a:cs typeface="Trebuchet MS"/>
              </a:rPr>
              <a:t>Qué se llevan</a:t>
            </a:r>
          </a:p>
        </p:txBody>
      </p:sp>
      <p:sp>
        <p:nvSpPr>
          <p:cNvPr id="232" name="s232"/>
          <p:cNvSpPr txBox="1"/>
          <p:nvPr/>
        </p:nvSpPr>
        <p:spPr>
          <a:xfrm>
            <a:off x="711200" y="13716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3" name="s233"/>
          <p:cNvSpPr txBox="1"/>
          <p:nvPr/>
        </p:nvSpPr>
        <p:spPr>
          <a:xfrm>
            <a:off x="711200" y="1600200"/>
            <a:ext cx="50800" cy="1193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4" name="s234"/>
          <p:cNvSpPr txBox="1"/>
          <p:nvPr/>
        </p:nvSpPr>
        <p:spPr>
          <a:xfrm>
            <a:off x="990600" y="1600200"/>
            <a:ext cx="10490200" cy="1193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s-CL" sz="2000" b="1" i="0" dirty="0">
                <a:solidFill>
                  <a:srgbClr val="F8FAFC"/>
                </a:solidFill>
                <a:latin typeface="Trebuchet MS"/>
                <a:cs typeface="Trebuchet MS"/>
              </a:rPr>
              <a:t>Sé explicar un problema jurídico a otra disciplina, establecer límites y defender una solución.</a:t>
            </a:r>
          </a:p>
        </p:txBody>
      </p:sp>
      <p:sp>
        <p:nvSpPr>
          <p:cNvPr id="235" name="s235"/>
          <p:cNvSpPr txBox="1"/>
          <p:nvPr/>
        </p:nvSpPr>
        <p:spPr>
          <a:xfrm>
            <a:off x="990600" y="2870200"/>
            <a:ext cx="104902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1100" b="0" i="0" dirty="0">
                <a:solidFill>
                  <a:srgbClr val="64748B"/>
                </a:solidFill>
                <a:latin typeface="Consolas"/>
                <a:cs typeface="Consolas"/>
              </a:rPr>
              <a:t>Lo que deberías poder decir al salir de esta sala.</a:t>
            </a:r>
          </a:p>
        </p:txBody>
      </p:sp>
      <p:sp>
        <p:nvSpPr>
          <p:cNvPr id="236" name="s236"/>
          <p:cNvSpPr txBox="1"/>
          <p:nvPr/>
        </p:nvSpPr>
        <p:spPr>
          <a:xfrm>
            <a:off x="711200" y="34671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7" name="s237"/>
          <p:cNvSpPr txBox="1"/>
          <p:nvPr/>
        </p:nvSpPr>
        <p:spPr>
          <a:xfrm>
            <a:off x="914400" y="33782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Una frase por equipo sobre qué aprendieron al explicar su problema a otra disciplina.</a:t>
            </a:r>
          </a:p>
        </p:txBody>
      </p:sp>
      <p:sp>
        <p:nvSpPr>
          <p:cNvPr id="238" name="s238"/>
          <p:cNvSpPr txBox="1"/>
          <p:nvPr/>
        </p:nvSpPr>
        <p:spPr>
          <a:xfrm>
            <a:off x="711200" y="39243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39" name="s239"/>
          <p:cNvSpPr txBox="1"/>
          <p:nvPr/>
        </p:nvSpPr>
        <p:spPr>
          <a:xfrm>
            <a:off x="914400" y="3835400"/>
            <a:ext cx="105664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Instrumento de salida: seis afirmaciones, escala de 1 a 4, anónimo.</a:t>
            </a:r>
          </a:p>
        </p:txBody>
      </p:sp>
      <p:sp>
        <p:nvSpPr>
          <p:cNvPr id="240" name="s240"/>
          <p:cNvSpPr txBox="1"/>
          <p:nvPr/>
        </p:nvSpPr>
        <p:spPr>
          <a:xfrm>
            <a:off x="711200" y="4381500"/>
            <a:ext cx="38100" cy="177800"/>
          </a:xfrm>
          <a:prstGeom prst="rect">
            <a:avLst/>
          </a:prstGeom>
          <a:solidFill>
            <a:srgbClr val="34D399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1" name="s241"/>
          <p:cNvSpPr txBox="1"/>
          <p:nvPr/>
        </p:nvSpPr>
        <p:spPr>
          <a:xfrm>
            <a:off x="914400" y="4292600"/>
            <a:ext cx="105664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s-CL" sz="1400" b="0" i="0" dirty="0">
                <a:solidFill>
                  <a:srgbClr val="94A3B8"/>
                </a:solidFill>
                <a:latin typeface="Trebuchet MS"/>
                <a:cs typeface="Trebuchet MS"/>
              </a:rPr>
              <a:t>Los proyectos con mayor potencial podrán vincularse con el LMIL PUCV y con Innova Day 2026.</a:t>
            </a:r>
          </a:p>
        </p:txBody>
      </p:sp>
      <p:sp>
        <p:nvSpPr>
          <p:cNvPr id="242" name="s242"/>
          <p:cNvSpPr txBox="1"/>
          <p:nvPr/>
        </p:nvSpPr>
        <p:spPr>
          <a:xfrm>
            <a:off x="711200" y="6172200"/>
            <a:ext cx="10769600" cy="127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endParaRPr lang="es-CL"/>
          </a:p>
        </p:txBody>
      </p:sp>
      <p:sp>
        <p:nvSpPr>
          <p:cNvPr id="243" name="s243"/>
          <p:cNvSpPr txBox="1"/>
          <p:nvPr/>
        </p:nvSpPr>
        <p:spPr>
          <a:xfrm>
            <a:off x="711200" y="6273800"/>
            <a:ext cx="9880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l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Taller de Prompting Jurídico 3.0 · DIAT PUCV · Sesión 3 · 10 SEP 2026</a:t>
            </a:r>
          </a:p>
        </p:txBody>
      </p:sp>
      <p:sp>
        <p:nvSpPr>
          <p:cNvPr id="244" name="s244"/>
          <p:cNvSpPr txBox="1"/>
          <p:nvPr/>
        </p:nvSpPr>
        <p:spPr>
          <a:xfrm>
            <a:off x="10718800" y="6273800"/>
            <a:ext cx="76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rmAutofit/>
          </a:bodyPr>
          <a:lstStyle/>
          <a:p>
            <a:pPr marL="0" indent="0" algn="r">
              <a:buNone/>
            </a:pPr>
            <a:r>
              <a:rPr lang="es-CL" sz="950" b="0" i="0" dirty="0">
                <a:solidFill>
                  <a:srgbClr val="334155"/>
                </a:solidFill>
                <a:latin typeface="Consolas"/>
                <a:cs typeface="Consolas"/>
              </a:rPr>
              <a:t>16 / 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AT">
  <a:themeElements>
    <a:clrScheme name="DIAT">
      <a:dk1>
        <a:srgbClr val="070B12"/>
      </a:dk1>
      <a:lt1>
        <a:srgbClr val="F8FAFC"/>
      </a:lt1>
      <a:dk2>
        <a:srgbClr val="0C121E"/>
      </a:dk2>
      <a:lt2>
        <a:srgbClr val="94A3B8"/>
      </a:lt2>
      <a:accent1>
        <a:srgbClr val="06B6D4"/>
      </a:accent1>
      <a:accent2>
        <a:srgbClr val="818CF8"/>
      </a:accent2>
      <a:accent3>
        <a:srgbClr val="A855F7"/>
      </a:accent3>
      <a:accent4>
        <a:srgbClr val="34D399"/>
      </a:accent4>
      <a:accent5>
        <a:srgbClr val="FBBF24"/>
      </a:accent5>
      <a:accent6>
        <a:srgbClr val="FB7185"/>
      </a:accent6>
      <a:hlink>
        <a:srgbClr val="22D3EE"/>
      </a:hlink>
      <a:folHlink>
        <a:srgbClr val="A855F7"/>
      </a:folHlink>
    </a:clrScheme>
    <a:fontScheme name="DIA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DIA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DIAT PUCV build-pptx.ps1</Application>
  <Slides>16</Slides>
  <Company>Programa DIAT PUCV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Sesión 3 · Match Making: Derecho conversa con otras disciplinas</dc:title>
  <dc:subject>Taller de Prompting Jurídico 3.0 — DIAT PUCV 2026</dc:subject>
  <dc:creator>Programa DIAT PUCV</dc:creator>
  <cp:keywords>match making, interdisciplina, ficha de desafío, pitch, DIAT, PUCV</cp:keywords>
  <cp:lastModifiedBy>Programa DIAT PUCV</cp:lastModifiedBy>
  <cp:revision>1</cp:revision>
  <dcterms:created xsi:type="dcterms:W3CDTF">2026-08-21T00:00:00Z</dcterms:created>
  <dcterms:modified xsi:type="dcterms:W3CDTF">2026-08-21T00:00:00Z</dcterms:modified>
</cp:coreProperties>
</file>