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s-CL"/>
    </a:def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2571750"/>
          </a:xfrm>
          <a:prstGeom prst="rect">
            <a:avLst/>
          </a:prstGeom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429000"/>
            <a:ext cx="5486400" cy="30861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>
      <a:defRPr sz="1400">
        <a:solidFill>
          <a:schemeClr val="tx1"/>
        </a:solidFill>
        <a:latin typeface="+mn-lt"/>
      </a:defRPr>
    </a:lvl1pPr>
    <a:lvl2pPr marL="228600" algn="l">
      <a:defRPr sz="1400">
        <a:solidFill>
          <a:schemeClr val="tx1"/>
        </a:solidFill>
        <a:latin typeface="+mn-lt"/>
      </a:defRPr>
    </a:lvl2pPr>
    <a:lvl3pPr marL="457200" algn="l">
      <a:defRPr sz="1400">
        <a:solidFill>
          <a:schemeClr val="tx1"/>
        </a:solidFill>
        <a:latin typeface="+mn-lt"/>
      </a:defRPr>
    </a:lvl3pPr>
    <a:lvl4pPr marL="685800" algn="l">
      <a:defRPr sz="1400">
        <a:solidFill>
          <a:schemeClr val="tx1"/>
        </a:solidFill>
        <a:latin typeface="+mn-lt"/>
      </a:defRPr>
    </a:lvl4pPr>
    <a:lvl5pPr marL="914400" algn="l">
      <a:defRPr sz="1400">
        <a:solidFill>
          <a:schemeClr val="tx1"/>
        </a:solidFill>
        <a:latin typeface="+mn-lt"/>
      </a:defRPr>
    </a:lvl5pPr>
    <a:lvl6pPr marL="1143000" algn="l">
      <a:defRPr sz="1400">
        <a:solidFill>
          <a:schemeClr val="tx1"/>
        </a:solidFill>
        <a:latin typeface="+mn-lt"/>
      </a:defRPr>
    </a:lvl6pPr>
    <a:lvl7pPr marL="1371600" algn="l">
      <a:defRPr sz="1400">
        <a:solidFill>
          <a:schemeClr val="tx1"/>
        </a:solidFill>
        <a:latin typeface="+mn-lt"/>
      </a:defRPr>
    </a:lvl7pPr>
    <a:lvl8pPr marL="1600200" algn="l">
      <a:defRPr sz="1400">
        <a:solidFill>
          <a:schemeClr val="tx1"/>
        </a:solidFill>
        <a:latin typeface="+mn-lt"/>
      </a:defRPr>
    </a:lvl8pPr>
    <a:lvl9pPr marL="1828800" algn="l">
      <a:defRPr sz="1400">
        <a:solidFill>
          <a:schemeClr val="tx1"/>
        </a:solidFill>
        <a:latin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0–5 min.</a:t>
            </a:r>
          </a:p>
          <a:p>
            <a:r>
              <a:rPr lang="es-CL" sz="1200" b="0" dirty="0"/>
              <a:t>No repetir la bienvenida completa. Entrar directo: «la semana pasada aprendimos a pedir bien. Hoy, qué hacer con lo que llega».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0–5 min.</a:t>
            </a:r>
          </a:p>
          <a:p>
            <a:r>
              <a:rPr lang="es-CL" sz="1200" b="0" dirty="0"/>
              <a:t>Proyectar un prompt real producido por un equipo la semana anterior, si se conserva. Si no, este.</a:t>
            </a:r>
          </a:p>
          <a:p>
            <a:r>
              <a:rPr lang="es-CL" sz="1200" b="0" dirty="0"/>
              <a:t>Recoger dos o tres respuestas. Suelen decir «lo reviso yo». Repreguntar: «¿siempre? ¿y si son cuarenta cláusulas?».</a:t>
            </a:r>
          </a:p>
          <a:p>
            <a:r>
              <a:rPr lang="es-CL" sz="1200" b="0" dirty="0"/>
              <a:t>Ahí aparece solo el problema del día.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5–15 min.</a:t>
            </a:r>
          </a:p>
          <a:p>
            <a:r>
              <a:rPr lang="es-CL" sz="1200" b="0" dirty="0"/>
              <a:t>Analogía útil y jurídica: nadie redacta una demanda de una sola vez. Se ordenan hechos, se identifican pretensiones, se buscan fundamentos, se redacta, se revisa.</a:t>
            </a:r>
          </a:p>
          <a:p>
            <a:r>
              <a:rPr lang="es-CL" sz="1200" b="0" dirty="0"/>
              <a:t>El flujo con IA no inventa nada nuevo: aplica al trabajo asistido la misma división que ya existe en el trabajo jurídico.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3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5–15 min.</a:t>
            </a:r>
          </a:p>
          <a:p>
            <a:r>
              <a:rPr lang="es-CL" sz="1200" b="0" dirty="0"/>
              <a:t>Preguntar: «¿en cuáles de estos ocho pasos ayudaría una IA, y en cuáles no?».</a:t>
            </a:r>
          </a:p>
          <a:p>
            <a:r>
              <a:rPr lang="es-CL" sz="1200" b="0" dirty="0"/>
              <a:t>Respuesta que conviene que aparezca: en los pasos 2, 3 y 7 ayuda bastante; en el 6 ayuda poco; en el 8 no puede sustituir a nadie.</a:t>
            </a:r>
          </a:p>
          <a:p>
            <a:r>
              <a:rPr lang="es-CL" sz="1200" b="0" dirty="0"/>
              <a:t>No dar la respuesta antes de que la discutan.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4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15–23 min.</a:t>
            </a:r>
          </a:p>
          <a:p>
            <a:r>
              <a:rPr lang="es-CL" sz="1200" b="0" dirty="0"/>
              <a:t>Mostrar el flujo funcionando, incluido un paso que falla. No maquillarlo.</a:t>
            </a:r>
          </a:p>
          <a:p>
            <a:r>
              <a:rPr lang="es-CL" sz="1200" b="0" dirty="0"/>
              <a:t>Si no hay internet: usar los outputs precalculados de la ficha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5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15–23 min.</a:t>
            </a:r>
          </a:p>
          <a:p>
            <a:r>
              <a:rPr lang="es-CL" sz="1200" b="0" dirty="0"/>
              <a:t>Hacer la búsqueda del artículo en vivo, en BCN. Que vean el resultado vacío.</a:t>
            </a:r>
          </a:p>
          <a:p>
            <a:r>
              <a:rPr lang="es-CL" sz="1200" b="0" dirty="0"/>
              <a:t>Frase clave: «este flujo funciona no porque la IA acierte, sino porque el error tiene dónde detenerse».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6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23–27 min.</a:t>
            </a:r>
          </a:p>
          <a:p>
            <a:r>
              <a:rPr lang="es-CL" sz="1200" b="0" dirty="0"/>
              <a:t>Entregar la ficha 04 impresa aquí.</a:t>
            </a:r>
          </a:p>
          <a:p>
            <a:r>
              <a:rPr lang="es-CL" sz="1200" b="0" dirty="0"/>
              <a:t>Subrayar la casilla «control humano»: no basta con decir «lo reviso yo». Hay que decir quién, en qué momento y con qué criterio.</a:t>
            </a:r>
          </a:p>
          <a:p>
            <a:r>
              <a:rPr lang="es-CL" sz="1200" b="0" dirty="0"/>
              <a:t>Transición al bloque estudiantil: entregar la palabra al relator o relatora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7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27–37 min.</a:t>
            </a:r>
          </a:p>
          <a:p>
            <a:r>
              <a:rPr lang="es-CL" sz="1200" b="0" dirty="0"/>
              <a:t>Repartir las tarjetas del flujo desordenado, o abrir taller-diat.vercel.app → Flujo → Flujo defectuoso.</a:t>
            </a:r>
          </a:p>
          <a:p>
            <a:r>
              <a:rPr lang="es-CL" sz="1200" b="0" dirty="0"/>
              <a:t>Consigna: «ordénenlos, y después respondan qué dos cosas seguirían mal aunque el orden fuera correcto».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8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27–37 min.</a:t>
            </a:r>
          </a:p>
          <a:p>
            <a:r>
              <a:rPr lang="es-CL" sz="1200" b="0" dirty="0"/>
              <a:t>Dejar que ordenen primero. Casi todos los equipos aciertan el orden en cuatro minutos.</a:t>
            </a:r>
          </a:p>
          <a:p>
            <a:r>
              <a:rPr lang="es-CL" sz="1200" b="0" dirty="0"/>
              <a:t>Lo interesante viene después: la mayoría no ve los dos defectos de fondo hasta que se les pregunta explícitamente.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9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27–37 min (cierre).</a:t>
            </a:r>
          </a:p>
          <a:p>
            <a:r>
              <a:rPr lang="es-CL" sz="1200" b="0" dirty="0"/>
              <a:t>Mostrar esta diapositiva DESPUÉS de que lo hayan intentado.</a:t>
            </a:r>
          </a:p>
          <a:p>
            <a:r>
              <a:rPr lang="es-CL" sz="1200" b="0" dirty="0"/>
              <a:t>La pregunta del final se deja en el aire y se retoma en la auditoría cruzada del minuto 78.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10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Se intercala al final del bloque 23–27, o lo abre el relator antes del laboratorio.</a:t>
            </a:r>
          </a:p>
          <a:p>
            <a:r>
              <a:rPr lang="es-CL" sz="1200" b="0" dirty="0"/>
              <a:t>El criterio que más cuesta es «trazabilidad»: lo confunden con «tener las fuentes». Trazabilidad es poder reconstruir el camino, incluidas las correcciones.</a:t>
            </a:r>
          </a:p>
          <a:p>
            <a:r>
              <a:rPr lang="es-CL" sz="1200" b="0" dirty="0"/>
              <a:t>Pregunta al grupo: «si mañana alguien les pregunta por qué su informe dice esto, ¿qué le muestran?».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11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Abre el laboratorio, antes de que nadie escriba nada.</a:t>
            </a:r>
          </a:p>
          <a:p>
            <a:r>
              <a:rPr lang="es-CL" sz="1200" b="0" dirty="0"/>
              <a:t>Conectar con el ejercicio anterior: el primer defecto del flujo defectuoso era exactamente este.</a:t>
            </a:r>
          </a:p>
          <a:p>
            <a:r>
              <a:rPr lang="es-CL" sz="1200" b="0" dirty="0"/>
              <a:t>Regla del taller: solo casos simulados o anonimizados.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12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0" dirty="0"/>
              <a:t>[RELATOR A / RELATOR B] 37–67 min.</a:t>
            </a:r>
          </a:p>
          <a:p>
            <a:r>
              <a:rPr lang="es-CL" sz="1200" b="0" dirty="0"/>
              <a:t>Dos bloques: construir el flujo (18 min) y comparación crítica (12 min).</a:t>
            </a:r>
          </a:p>
          <a:p>
            <a:r>
              <a:rPr lang="es-CL" sz="1200" b="0" dirty="0"/>
              <a:t>Facilitadores repartidos por mesas.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13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37–55 min.</a:t>
            </a:r>
          </a:p>
          <a:p>
            <a:r>
              <a:rPr lang="es-CL" sz="1200" b="0" dirty="0"/>
              <a:t>El error más frecuente: escribir «revisión humana» sin decir quién. Preguntar siempre «¿quién, concretamente?».</a:t>
            </a:r>
          </a:p>
          <a:p>
            <a:r>
              <a:rPr lang="es-CL" sz="1200" b="0" dirty="0"/>
              <a:t>A los 14 minutos avisar: «quedan cuatro».</a:t>
            </a:r>
          </a:p>
          <a:p>
            <a:r>
              <a:rPr lang="es-CL" sz="1200" b="0" dirty="0"/>
              <a:t>Si un equipo no estuvo en la sesión 1, entregarle el punto de partida de la ficha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14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55–67 min.</a:t>
            </a:r>
          </a:p>
          <a:p>
            <a:r>
              <a:rPr lang="es-CL" sz="1200" b="0" dirty="0"/>
              <a:t>Se pueden comparar dos herramientas, dos configuraciones o dos variantes de instrucción. Si solo hay una herramienta disponible, se comparan las dos variantes de esta diapositiva: el aprendizaje se conserva íntegro.</a:t>
            </a:r>
          </a:p>
          <a:p>
            <a:r>
              <a:rPr lang="es-CL" sz="1200" b="0" dirty="0"/>
              <a:t>ADVERTENCIA para el relator: no convertir esto en competencia de marcas. No hay ganador. Los productos cambian cada pocos meses; lo que se enseña aquí es transferible.</a:t>
            </a:r>
          </a:p>
          <a:p>
            <a:r>
              <a:rPr lang="es-CL" sz="1200" b="0" dirty="0"/>
              <a:t>Pregunta de cierre del bloque: «¿cuál de las dos les daría más trabajo revisar, y por qué eso puede ser una buena señal?».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15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[TODOS] 67–78 min.</a:t>
            </a:r>
          </a:p>
          <a:p>
            <a:r>
              <a:rPr lang="es-CL" sz="1200" b="0" dirty="0"/>
              <a:t>Este es el producto que se llevan de la sesión. Insistir: el registro es el entregable, no la respuesta.</a:t>
            </a:r>
          </a:p>
          <a:p>
            <a:r>
              <a:rPr lang="es-CL" sz="1200" b="0" dirty="0"/>
              <a:t>El campo que más cuesta es «decisión humana»: quieren dejarlo vacío. Preguntar «¿alguien decidió algo aquí? Si nadie decidió, ¿por qué no?».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16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78–86 min.</a:t>
            </a:r>
          </a:p>
          <a:p>
            <a:r>
              <a:rPr lang="es-CL" sz="1200" b="0" dirty="0"/>
              <a:t>Equipo A audita a equipo B. Ocho minutos.</a:t>
            </a:r>
          </a:p>
          <a:p>
            <a:r>
              <a:rPr lang="es-CL" sz="1200" b="0" dirty="0"/>
              <a:t>Se devuelve una observación concreta y escrita sobre un punto del flujo. No una impresión general.</a:t>
            </a:r>
          </a:p>
          <a:p>
            <a:r>
              <a:rPr lang="es-CL" sz="1200" b="0" dirty="0"/>
              <a:t>La cuarta pregunta es la que descubre los flujos que solo funcionan si todo el mundo se porta bien.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17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[TODOS] 86–90 min.</a:t>
            </a:r>
          </a:p>
          <a:p>
            <a:r>
              <a:rPr lang="es-CL" sz="1200" b="0" dirty="0"/>
              <a:t>Cada equipo lee su frase en voz alta. Son cuatro minutos y funcionan mejor de lo que parece: escuchar cinco versiones distintas del mismo límite fija la idea.</a:t>
            </a:r>
          </a:p>
          <a:p>
            <a:r>
              <a:rPr lang="es-CL" sz="1200" b="0" dirty="0"/>
              <a:t>Anuncio: la próxima sesión llegan estudiantes de otras disciplinas. Traer el flujo y el problema; no hace falta traerlo terminado, hace falta traerlo entendido.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18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titleStyle>
    <p:body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bodyStyle>
    <p:other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" name="s3"/>
          <p:cNvSpPr txBox="1"/>
          <p:nvPr/>
        </p:nvSpPr>
        <p:spPr>
          <a:xfrm>
            <a:off x="0" y="0"/>
            <a:ext cx="6096000" cy="762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" name="s4"/>
          <p:cNvSpPr txBox="1"/>
          <p:nvPr/>
        </p:nvSpPr>
        <p:spPr>
          <a:xfrm>
            <a:off x="6096000" y="0"/>
            <a:ext cx="6096000" cy="762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" name="s5"/>
          <p:cNvSpPr txBox="1"/>
          <p:nvPr/>
        </p:nvSpPr>
        <p:spPr>
          <a:xfrm>
            <a:off x="711200" y="1676400"/>
            <a:ext cx="107696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50" b="1" i="0" spc="300" cap="all" dirty="0">
                <a:solidFill>
                  <a:srgbClr val="06B6D4"/>
                </a:solidFill>
                <a:latin typeface="Consolas"/>
                <a:cs typeface="Consolas"/>
              </a:rPr>
              <a:t>Sesión 2 de 3 · Programa DIAT PUCV</a:t>
            </a:r>
          </a:p>
        </p:txBody>
      </p:sp>
      <p:sp>
        <p:nvSpPr>
          <p:cNvPr id="6" name="s6"/>
          <p:cNvSpPr txBox="1"/>
          <p:nvPr/>
        </p:nvSpPr>
        <p:spPr>
          <a:xfrm>
            <a:off x="711200" y="2184400"/>
            <a:ext cx="10769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4800" b="1" i="0" dirty="0">
                <a:solidFill>
                  <a:srgbClr val="F8FAFC"/>
                </a:solidFill>
                <a:latin typeface="Trebuchet MS"/>
                <a:cs typeface="Trebuchet MS"/>
              </a:rPr>
              <a:t>Laboratorio jurídico: del prompt al flujo verificable</a:t>
            </a:r>
          </a:p>
        </p:txBody>
      </p:sp>
      <p:sp>
        <p:nvSpPr>
          <p:cNvPr id="7" name="s7"/>
          <p:cNvSpPr txBox="1"/>
          <p:nvPr/>
        </p:nvSpPr>
        <p:spPr>
          <a:xfrm>
            <a:off x="711200" y="38100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2000" b="0" i="0" dirty="0">
                <a:solidFill>
                  <a:srgbClr val="22D3EE"/>
                </a:solidFill>
                <a:latin typeface="Trebuchet MS"/>
                <a:cs typeface="Trebuchet MS"/>
              </a:rPr>
              <a:t>De la respuesta aislada al procedimiento que se puede revisar</a:t>
            </a:r>
          </a:p>
        </p:txBody>
      </p:sp>
      <p:sp>
        <p:nvSpPr>
          <p:cNvPr id="8" name="s8"/>
          <p:cNvSpPr txBox="1"/>
          <p:nvPr/>
        </p:nvSpPr>
        <p:spPr>
          <a:xfrm>
            <a:off x="711200" y="4521200"/>
            <a:ext cx="1524000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" name="s9"/>
          <p:cNvSpPr txBox="1"/>
          <p:nvPr/>
        </p:nvSpPr>
        <p:spPr>
          <a:xfrm>
            <a:off x="711200" y="48260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Jueves 3 de septiembre de 2026 · 15:00–16:30 hrs.</a:t>
            </a:r>
          </a:p>
        </p:txBody>
      </p:sp>
      <p:sp>
        <p:nvSpPr>
          <p:cNvPr id="10" name="s10"/>
          <p:cNvSpPr txBox="1"/>
          <p:nvPr/>
        </p:nvSpPr>
        <p:spPr>
          <a:xfrm>
            <a:off x="711200" y="51562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Facultad y Escuela de Derecho PUCV · Valparaíso</a:t>
            </a:r>
          </a:p>
        </p:txBody>
      </p:sp>
      <p:sp>
        <p:nvSpPr>
          <p:cNvPr id="11" name="s11"/>
          <p:cNvSpPr txBox="1"/>
          <p:nvPr/>
        </p:nvSpPr>
        <p:spPr>
          <a:xfrm>
            <a:off x="711200" y="54864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Producto de la jornada: flujo preliminar + registro de validación</a:t>
            </a:r>
          </a:p>
        </p:txBody>
      </p:sp>
      <p:sp>
        <p:nvSpPr>
          <p:cNvPr id="12" name="s12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1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" name="s14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" name="s15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" name="s16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Recuperación activa</a:t>
            </a:r>
          </a:p>
        </p:txBody>
      </p:sp>
      <p:sp>
        <p:nvSpPr>
          <p:cNvPr id="17" name="s17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¿Qué ocurre después de obtener una respuesta?</a:t>
            </a:r>
          </a:p>
        </p:txBody>
      </p:sp>
      <p:sp>
        <p:nvSpPr>
          <p:cNvPr id="18" name="s18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" name="s19"/>
          <p:cNvSpPr txBox="1"/>
          <p:nvPr/>
        </p:nvSpPr>
        <p:spPr>
          <a:xfrm>
            <a:off x="711200" y="1600200"/>
            <a:ext cx="10769600" cy="1397000"/>
          </a:xfrm>
          <a:prstGeom prst="roundRect">
            <a:avLst>
              <a:gd name="adj" fmla="val 4000"/>
            </a:avLst>
          </a:prstGeom>
          <a:solidFill>
            <a:srgbClr val="05080E"/>
          </a:solidFill>
          <a:ln w="6350">
            <a:solidFill>
              <a:srgbClr val="818CF8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Estudiante de Derecho en Chile. Contrato de adhesión de una app de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arriendo de bicicletas. Identifica qué elementos podrían discutirse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a la luz de la Ley 19.496. Usa solo esa ley en su versión vigente.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No inventes artículos. Devuélvelo como tabla con columna de certeza.</a:t>
            </a:r>
          </a:p>
        </p:txBody>
      </p:sp>
      <p:sp>
        <p:nvSpPr>
          <p:cNvPr id="20" name="s20"/>
          <p:cNvSpPr txBox="1"/>
          <p:nvPr/>
        </p:nvSpPr>
        <p:spPr>
          <a:xfrm>
            <a:off x="889000" y="1485900"/>
            <a:ext cx="2603500" cy="2286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900" b="1" i="0" cap="all" dirty="0">
                <a:solidFill>
                  <a:srgbClr val="818CF8"/>
                </a:solidFill>
                <a:latin typeface="Consolas"/>
                <a:cs typeface="Consolas"/>
              </a:rPr>
              <a:t>Prompt de la sesión anterior</a:t>
            </a:r>
          </a:p>
        </p:txBody>
      </p:sp>
      <p:sp>
        <p:nvSpPr>
          <p:cNvPr id="21" name="s21"/>
          <p:cNvSpPr txBox="1"/>
          <p:nvPr/>
        </p:nvSpPr>
        <p:spPr>
          <a:xfrm>
            <a:off x="711200" y="3200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Un buen prompt. Y sin embargo: ¿quién revisa lo que devuelve? ¿contra qué? ¿en qué momento? ¿y si nadie lo hace?</a:t>
            </a:r>
          </a:p>
        </p:txBody>
      </p:sp>
      <p:sp>
        <p:nvSpPr>
          <p:cNvPr id="22" name="s2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" name="s2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24" name="s2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2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" name="s2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" name="s2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8" name="s2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La idea de hoy</a:t>
            </a:r>
          </a:p>
        </p:txBody>
      </p:sp>
      <p:sp>
        <p:nvSpPr>
          <p:cNvPr id="29" name="s29"/>
          <p:cNvSpPr txBox="1"/>
          <p:nvPr/>
        </p:nvSpPr>
        <p:spPr>
          <a:xfrm>
            <a:off x="711200" y="787400"/>
            <a:ext cx="10769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No se trata de preguntarle todo a la IA de una vez. Se trata de organizar el trabajo en pasos que puedan revisarse.</a:t>
            </a:r>
          </a:p>
        </p:txBody>
      </p:sp>
      <p:sp>
        <p:nvSpPr>
          <p:cNvPr id="30" name="s30"/>
          <p:cNvSpPr txBox="1"/>
          <p:nvPr/>
        </p:nvSpPr>
        <p:spPr>
          <a:xfrm>
            <a:off x="711200" y="2387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1" name="s31"/>
          <p:cNvSpPr txBox="1"/>
          <p:nvPr/>
        </p:nvSpPr>
        <p:spPr>
          <a:xfrm>
            <a:off x="711200" y="2616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FB7185"/>
                </a:solidFill>
                <a:latin typeface="Consolas"/>
                <a:cs typeface="Consolas"/>
              </a:rPr>
              <a:t>Prompt aislado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Una pregunta larga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Una respuesta larga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Se revisa entera o no se revisa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Si falla, no se sabe dónde</a:t>
            </a:r>
          </a:p>
        </p:txBody>
      </p:sp>
      <p:sp>
        <p:nvSpPr>
          <p:cNvPr id="32" name="s32"/>
          <p:cNvSpPr txBox="1"/>
          <p:nvPr/>
        </p:nvSpPr>
        <p:spPr>
          <a:xfrm>
            <a:off x="6210300" y="2616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34D399"/>
                </a:solidFill>
                <a:latin typeface="Consolas"/>
                <a:cs typeface="Consolas"/>
              </a:rPr>
              <a:t>Flujo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Varios pasos delimitados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Cada paso con su entrada y su salida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Se revisa por separado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Si falla, se sabe en qué paso</a:t>
            </a:r>
          </a:p>
        </p:txBody>
      </p:sp>
      <p:sp>
        <p:nvSpPr>
          <p:cNvPr id="33" name="s33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4" name="s34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35" name="s35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3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" name="s37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8" name="s38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9" name="s39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El trabajo, por partes</a:t>
            </a:r>
          </a:p>
        </p:txBody>
      </p:sp>
      <p:sp>
        <p:nvSpPr>
          <p:cNvPr id="40" name="s40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Ocho pasos que ya hacen, aunque no los nombren</a:t>
            </a:r>
          </a:p>
        </p:txBody>
      </p:sp>
      <p:sp>
        <p:nvSpPr>
          <p:cNvPr id="41" name="s41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2" name="s42"/>
          <p:cNvSpPr txBox="1"/>
          <p:nvPr/>
        </p:nvSpPr>
        <p:spPr>
          <a:xfrm>
            <a:off x="711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Identificar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El problema</a:t>
            </a:r>
          </a:p>
        </p:txBody>
      </p:sp>
      <p:sp>
        <p:nvSpPr>
          <p:cNvPr id="43" name="s43"/>
          <p:cNvSpPr txBox="1"/>
          <p:nvPr/>
        </p:nvSpPr>
        <p:spPr>
          <a:xfrm>
            <a:off x="3251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44" name="s44"/>
          <p:cNvSpPr txBox="1"/>
          <p:nvPr/>
        </p:nvSpPr>
        <p:spPr>
          <a:xfrm>
            <a:off x="3505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Ordenar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Los hechos</a:t>
            </a:r>
          </a:p>
        </p:txBody>
      </p:sp>
      <p:sp>
        <p:nvSpPr>
          <p:cNvPr id="45" name="s45"/>
          <p:cNvSpPr txBox="1"/>
          <p:nvPr/>
        </p:nvSpPr>
        <p:spPr>
          <a:xfrm>
            <a:off x="6045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46" name="s46"/>
          <p:cNvSpPr txBox="1"/>
          <p:nvPr/>
        </p:nvSpPr>
        <p:spPr>
          <a:xfrm>
            <a:off x="6299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Identificar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Las preguntas jurídicas</a:t>
            </a:r>
          </a:p>
        </p:txBody>
      </p:sp>
      <p:sp>
        <p:nvSpPr>
          <p:cNvPr id="47" name="s47"/>
          <p:cNvSpPr txBox="1"/>
          <p:nvPr/>
        </p:nvSpPr>
        <p:spPr>
          <a:xfrm>
            <a:off x="8839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48" name="s48"/>
          <p:cNvSpPr txBox="1"/>
          <p:nvPr/>
        </p:nvSpPr>
        <p:spPr>
          <a:xfrm>
            <a:off x="9093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Identificar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Las fuentes</a:t>
            </a:r>
          </a:p>
        </p:txBody>
      </p:sp>
      <p:sp>
        <p:nvSpPr>
          <p:cNvPr id="49" name="s49"/>
          <p:cNvSpPr txBox="1"/>
          <p:nvPr/>
        </p:nvSpPr>
        <p:spPr>
          <a:xfrm>
            <a:off x="711200" y="29718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Analizar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Con fuentes acotadas</a:t>
            </a:r>
          </a:p>
        </p:txBody>
      </p:sp>
      <p:sp>
        <p:nvSpPr>
          <p:cNvPr id="50" name="s50"/>
          <p:cNvSpPr txBox="1"/>
          <p:nvPr/>
        </p:nvSpPr>
        <p:spPr>
          <a:xfrm>
            <a:off x="3251200" y="34036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51" name="s51"/>
          <p:cNvSpPr txBox="1"/>
          <p:nvPr/>
        </p:nvSpPr>
        <p:spPr>
          <a:xfrm>
            <a:off x="3505200" y="29718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Verificar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Cada afirmación</a:t>
            </a:r>
          </a:p>
        </p:txBody>
      </p:sp>
      <p:sp>
        <p:nvSpPr>
          <p:cNvPr id="52" name="s52"/>
          <p:cNvSpPr txBox="1"/>
          <p:nvPr/>
        </p:nvSpPr>
        <p:spPr>
          <a:xfrm>
            <a:off x="6045200" y="34036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53" name="s53"/>
          <p:cNvSpPr txBox="1"/>
          <p:nvPr/>
        </p:nvSpPr>
        <p:spPr>
          <a:xfrm>
            <a:off x="6299200" y="29718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Redactar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La salida</a:t>
            </a:r>
          </a:p>
        </p:txBody>
      </p:sp>
      <p:sp>
        <p:nvSpPr>
          <p:cNvPr id="54" name="s54"/>
          <p:cNvSpPr txBox="1"/>
          <p:nvPr/>
        </p:nvSpPr>
        <p:spPr>
          <a:xfrm>
            <a:off x="8839200" y="34036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55" name="s55"/>
          <p:cNvSpPr txBox="1"/>
          <p:nvPr/>
        </p:nvSpPr>
        <p:spPr>
          <a:xfrm>
            <a:off x="9093200" y="29718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Revisar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Una persona decide</a:t>
            </a:r>
          </a:p>
        </p:txBody>
      </p:sp>
      <p:sp>
        <p:nvSpPr>
          <p:cNvPr id="56" name="s56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7" name="s57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58" name="s58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5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0" name="s60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1" name="s61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FB7185"/>
                </a:solidFill>
                <a:latin typeface="Consolas"/>
                <a:cs typeface="Consolas"/>
              </a:rPr>
              <a:t>Demostración en vivo</a:t>
            </a:r>
          </a:p>
        </p:txBody>
      </p:sp>
      <p:sp>
        <p:nvSpPr>
          <p:cNvPr id="62" name="s62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El paso que sale mal</a:t>
            </a:r>
          </a:p>
        </p:txBody>
      </p:sp>
      <p:sp>
        <p:nvSpPr>
          <p:cNvPr id="63" name="s63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Caso CT-01, recorrido por etapas</a:t>
            </a:r>
          </a:p>
        </p:txBody>
      </p:sp>
      <p:sp>
        <p:nvSpPr>
          <p:cNvPr id="64" name="s64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65" name="s65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6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7" name="s67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8" name="s68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9" name="s69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7185"/>
                </a:solidFill>
                <a:latin typeface="Consolas"/>
                <a:cs typeface="Consolas"/>
              </a:rPr>
              <a:t>Demostración</a:t>
            </a:r>
          </a:p>
        </p:txBody>
      </p:sp>
      <p:sp>
        <p:nvSpPr>
          <p:cNvPr id="70" name="s70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Cuando el paso 5 entrega basura al paso 6</a:t>
            </a:r>
          </a:p>
        </p:txBody>
      </p:sp>
      <p:sp>
        <p:nvSpPr>
          <p:cNvPr id="71" name="s71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72" name="s72"/>
          <p:cNvSpPr txBox="1"/>
          <p:nvPr/>
        </p:nvSpPr>
        <p:spPr>
          <a:xfrm>
            <a:off x="711200" y="1600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FB7185"/>
                </a:solidFill>
                <a:latin typeface="Consolas"/>
                <a:cs typeface="Consolas"/>
              </a:rPr>
              <a:t>Paso 3</a:t>
            </a:r>
          </a:p>
        </p:txBody>
      </p:sp>
      <p:sp>
        <p:nvSpPr>
          <p:cNvPr id="73" name="s73"/>
          <p:cNvSpPr txBox="1"/>
          <p:nvPr/>
        </p:nvSpPr>
        <p:spPr>
          <a:xfrm>
            <a:off x="2082800" y="1600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IA</a:t>
            </a:r>
          </a:p>
        </p:txBody>
      </p:sp>
      <p:sp>
        <p:nvSpPr>
          <p:cNvPr id="74" name="s74"/>
          <p:cNvSpPr txBox="1"/>
          <p:nvPr/>
        </p:nvSpPr>
        <p:spPr>
          <a:xfrm>
            <a:off x="3860800" y="1600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Identifica dos preguntas jurídicas. Correcto.</a:t>
            </a:r>
          </a:p>
        </p:txBody>
      </p:sp>
      <p:sp>
        <p:nvSpPr>
          <p:cNvPr id="75" name="s75"/>
          <p:cNvSpPr txBox="1"/>
          <p:nvPr/>
        </p:nvSpPr>
        <p:spPr>
          <a:xfrm>
            <a:off x="711200" y="2108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FB7185"/>
                </a:solidFill>
                <a:latin typeface="Consolas"/>
                <a:cs typeface="Consolas"/>
              </a:rPr>
              <a:t>Paso 4</a:t>
            </a:r>
          </a:p>
        </p:txBody>
      </p:sp>
      <p:sp>
        <p:nvSpPr>
          <p:cNvPr id="76" name="s76"/>
          <p:cNvSpPr txBox="1"/>
          <p:nvPr/>
        </p:nvSpPr>
        <p:spPr>
          <a:xfrm>
            <a:off x="2082800" y="2108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PERSONA</a:t>
            </a:r>
          </a:p>
        </p:txBody>
      </p:sp>
      <p:sp>
        <p:nvSpPr>
          <p:cNvPr id="77" name="s77"/>
          <p:cNvSpPr txBox="1"/>
          <p:nvPr/>
        </p:nvSpPr>
        <p:spPr>
          <a:xfrm>
            <a:off x="3860800" y="2108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Acota las fuentes: Ley 19.496 y Ley 19.628 vigentes.</a:t>
            </a:r>
          </a:p>
        </p:txBody>
      </p:sp>
      <p:sp>
        <p:nvSpPr>
          <p:cNvPr id="78" name="s78"/>
          <p:cNvSpPr txBox="1"/>
          <p:nvPr/>
        </p:nvSpPr>
        <p:spPr>
          <a:xfrm>
            <a:off x="711200" y="2616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FB7185"/>
                </a:solidFill>
                <a:latin typeface="Consolas"/>
                <a:cs typeface="Consolas"/>
              </a:rPr>
              <a:t>Paso 5</a:t>
            </a:r>
          </a:p>
        </p:txBody>
      </p:sp>
      <p:sp>
        <p:nvSpPr>
          <p:cNvPr id="79" name="s79"/>
          <p:cNvSpPr txBox="1"/>
          <p:nvPr/>
        </p:nvSpPr>
        <p:spPr>
          <a:xfrm>
            <a:off x="2082800" y="2616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IA</a:t>
            </a:r>
          </a:p>
        </p:txBody>
      </p:sp>
      <p:sp>
        <p:nvSpPr>
          <p:cNvPr id="80" name="s80"/>
          <p:cNvSpPr txBox="1"/>
          <p:nvPr/>
        </p:nvSpPr>
        <p:spPr>
          <a:xfrm>
            <a:off x="3860800" y="2616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Analiza… y cita un artículo 16 bis letra h) que no existe.</a:t>
            </a:r>
          </a:p>
        </p:txBody>
      </p:sp>
      <p:sp>
        <p:nvSpPr>
          <p:cNvPr id="81" name="s81"/>
          <p:cNvSpPr txBox="1"/>
          <p:nvPr/>
        </p:nvSpPr>
        <p:spPr>
          <a:xfrm>
            <a:off x="711200" y="3124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FB7185"/>
                </a:solidFill>
                <a:latin typeface="Consolas"/>
                <a:cs typeface="Consolas"/>
              </a:rPr>
              <a:t>Paso 6</a:t>
            </a:r>
          </a:p>
        </p:txBody>
      </p:sp>
      <p:sp>
        <p:nvSpPr>
          <p:cNvPr id="82" name="s82"/>
          <p:cNvSpPr txBox="1"/>
          <p:nvPr/>
        </p:nvSpPr>
        <p:spPr>
          <a:xfrm>
            <a:off x="2082800" y="3124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PERSONA</a:t>
            </a:r>
          </a:p>
        </p:txBody>
      </p:sp>
      <p:sp>
        <p:nvSpPr>
          <p:cNvPr id="83" name="s83"/>
          <p:cNvSpPr txBox="1"/>
          <p:nvPr/>
        </p:nvSpPr>
        <p:spPr>
          <a:xfrm>
            <a:off x="3860800" y="3124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Busca el artículo. No aparece. El flujo se detiene aquí.</a:t>
            </a:r>
          </a:p>
        </p:txBody>
      </p:sp>
      <p:sp>
        <p:nvSpPr>
          <p:cNvPr id="84" name="s84"/>
          <p:cNvSpPr txBox="1"/>
          <p:nvPr/>
        </p:nvSpPr>
        <p:spPr>
          <a:xfrm>
            <a:off x="711200" y="37592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El error no es la sorpresa. La sorpresa sería que llegara al documento final sin que nadie lo hubiera mirado.</a:t>
            </a:r>
          </a:p>
        </p:txBody>
      </p:sp>
      <p:sp>
        <p:nvSpPr>
          <p:cNvPr id="85" name="s8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86" name="s8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87" name="s8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8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89" name="s89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0" name="s90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1" name="s91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El método</a:t>
            </a:r>
          </a:p>
        </p:txBody>
      </p:sp>
      <p:sp>
        <p:nvSpPr>
          <p:cNvPr id="92" name="s92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El canvas del flujo jurídico</a:t>
            </a:r>
          </a:p>
        </p:txBody>
      </p:sp>
      <p:sp>
        <p:nvSpPr>
          <p:cNvPr id="93" name="s93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4" name="s94"/>
          <p:cNvSpPr txBox="1"/>
          <p:nvPr/>
        </p:nvSpPr>
        <p:spPr>
          <a:xfrm>
            <a:off x="7112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Entrada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Qué información entra y de dónde sale</a:t>
            </a:r>
          </a:p>
        </p:txBody>
      </p:sp>
      <p:sp>
        <p:nvSpPr>
          <p:cNvPr id="95" name="s95"/>
          <p:cNvSpPr txBox="1"/>
          <p:nvPr/>
        </p:nvSpPr>
        <p:spPr>
          <a:xfrm>
            <a:off x="41783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96" name="s96"/>
          <p:cNvSpPr txBox="1"/>
          <p:nvPr/>
        </p:nvSpPr>
        <p:spPr>
          <a:xfrm>
            <a:off x="44323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IA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Qué parte hace la herramienta</a:t>
            </a:r>
          </a:p>
        </p:txBody>
      </p:sp>
      <p:sp>
        <p:nvSpPr>
          <p:cNvPr id="97" name="s97"/>
          <p:cNvSpPr txBox="1"/>
          <p:nvPr/>
        </p:nvSpPr>
        <p:spPr>
          <a:xfrm>
            <a:off x="78994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98" name="s98"/>
          <p:cNvSpPr txBox="1"/>
          <p:nvPr/>
        </p:nvSpPr>
        <p:spPr>
          <a:xfrm>
            <a:off x="81534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Fuente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Contra qué se contrasta</a:t>
            </a:r>
          </a:p>
        </p:txBody>
      </p:sp>
      <p:sp>
        <p:nvSpPr>
          <p:cNvPr id="99" name="s99"/>
          <p:cNvSpPr txBox="1"/>
          <p:nvPr/>
        </p:nvSpPr>
        <p:spPr>
          <a:xfrm>
            <a:off x="711200" y="29718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Control humano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Quién decide antes de continuar</a:t>
            </a:r>
          </a:p>
        </p:txBody>
      </p:sp>
      <p:sp>
        <p:nvSpPr>
          <p:cNvPr id="100" name="s100"/>
          <p:cNvSpPr txBox="1"/>
          <p:nvPr/>
        </p:nvSpPr>
        <p:spPr>
          <a:xfrm>
            <a:off x="4178300" y="34036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101" name="s101"/>
          <p:cNvSpPr txBox="1"/>
          <p:nvPr/>
        </p:nvSpPr>
        <p:spPr>
          <a:xfrm>
            <a:off x="4432300" y="29718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Salida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Qué produce y para quién</a:t>
            </a:r>
          </a:p>
        </p:txBody>
      </p:sp>
      <p:sp>
        <p:nvSpPr>
          <p:cNvPr id="102" name="s102"/>
          <p:cNvSpPr txBox="1"/>
          <p:nvPr/>
        </p:nvSpPr>
        <p:spPr>
          <a:xfrm>
            <a:off x="7899400" y="34036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818CF8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103" name="s103"/>
          <p:cNvSpPr txBox="1"/>
          <p:nvPr/>
        </p:nvSpPr>
        <p:spPr>
          <a:xfrm>
            <a:off x="8153400" y="29718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818CF8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Registro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Qué queda anotado y dónde</a:t>
            </a:r>
          </a:p>
        </p:txBody>
      </p:sp>
      <p:sp>
        <p:nvSpPr>
          <p:cNvPr id="104" name="s104"/>
          <p:cNvSpPr txBox="1"/>
          <p:nvPr/>
        </p:nvSpPr>
        <p:spPr>
          <a:xfrm>
            <a:off x="711200" y="4343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Seis casillas. Ninguna opcional. Un flujo sin fuente y sin control humano no es un flujo: es una respuesta larga partida en trozos.</a:t>
            </a:r>
          </a:p>
        </p:txBody>
      </p:sp>
      <p:sp>
        <p:nvSpPr>
          <p:cNvPr id="105" name="s10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6" name="s10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107" name="s10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10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9" name="s109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0" name="s110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34D399"/>
                </a:solidFill>
                <a:latin typeface="Consolas"/>
                <a:cs typeface="Consolas"/>
              </a:rPr>
              <a:t>Actividad · 27–37 min</a:t>
            </a:r>
          </a:p>
        </p:txBody>
      </p:sp>
      <p:sp>
        <p:nvSpPr>
          <p:cNvPr id="111" name="s111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Reconstrucción de un flujo defectuoso</a:t>
            </a:r>
          </a:p>
        </p:txBody>
      </p:sp>
      <p:sp>
        <p:nvSpPr>
          <p:cNvPr id="112" name="s112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Diez minutos. Y una trampa.</a:t>
            </a:r>
          </a:p>
        </p:txBody>
      </p:sp>
      <p:sp>
        <p:nvSpPr>
          <p:cNvPr id="113" name="s113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114" name="s11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11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6" name="s11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7" name="s11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8" name="s11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Actividad</a:t>
            </a:r>
          </a:p>
        </p:txBody>
      </p:sp>
      <p:sp>
        <p:nvSpPr>
          <p:cNvPr id="119" name="s11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Siete pasos de un flujo real, desordenados</a:t>
            </a:r>
          </a:p>
        </p:txBody>
      </p:sp>
      <p:sp>
        <p:nvSpPr>
          <p:cNvPr id="120" name="s12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1" name="s121"/>
          <p:cNvSpPr txBox="1"/>
          <p:nvPr/>
        </p:nvSpPr>
        <p:spPr>
          <a:xfrm>
            <a:off x="711200" y="16891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2" name="s122"/>
          <p:cNvSpPr txBox="1"/>
          <p:nvPr/>
        </p:nvSpPr>
        <p:spPr>
          <a:xfrm>
            <a:off x="914400" y="1600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Se envía la minuta al cliente.</a:t>
            </a:r>
          </a:p>
        </p:txBody>
      </p:sp>
      <p:sp>
        <p:nvSpPr>
          <p:cNvPr id="123" name="s123"/>
          <p:cNvSpPr txBox="1"/>
          <p:nvPr/>
        </p:nvSpPr>
        <p:spPr>
          <a:xfrm>
            <a:off x="711200" y="21463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4" name="s124"/>
          <p:cNvSpPr txBox="1"/>
          <p:nvPr/>
        </p:nvSpPr>
        <p:spPr>
          <a:xfrm>
            <a:off x="914400" y="2057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Se pega el contrato completo, con nombre y RUT de las partes, en la herramienta.</a:t>
            </a:r>
          </a:p>
        </p:txBody>
      </p:sp>
      <p:sp>
        <p:nvSpPr>
          <p:cNvPr id="125" name="s125"/>
          <p:cNvSpPr txBox="1"/>
          <p:nvPr/>
        </p:nvSpPr>
        <p:spPr>
          <a:xfrm>
            <a:off x="711200" y="26035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6" name="s126"/>
          <p:cNvSpPr txBox="1"/>
          <p:nvPr/>
        </p:nvSpPr>
        <p:spPr>
          <a:xfrm>
            <a:off x="914400" y="25146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Se pide a la IA un análisis general del contrato.</a:t>
            </a:r>
          </a:p>
        </p:txBody>
      </p:sp>
      <p:sp>
        <p:nvSpPr>
          <p:cNvPr id="127" name="s127"/>
          <p:cNvSpPr txBox="1"/>
          <p:nvPr/>
        </p:nvSpPr>
        <p:spPr>
          <a:xfrm>
            <a:off x="711200" y="30607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8" name="s128"/>
          <p:cNvSpPr txBox="1"/>
          <p:nvPr/>
        </p:nvSpPr>
        <p:spPr>
          <a:xfrm>
            <a:off x="914400" y="29718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Se copia la respuesta a un documento y se le da formato.</a:t>
            </a:r>
          </a:p>
        </p:txBody>
      </p:sp>
      <p:sp>
        <p:nvSpPr>
          <p:cNvPr id="129" name="s129"/>
          <p:cNvSpPr txBox="1"/>
          <p:nvPr/>
        </p:nvSpPr>
        <p:spPr>
          <a:xfrm>
            <a:off x="711200" y="35179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0" name="s130"/>
          <p:cNvSpPr txBox="1"/>
          <p:nvPr/>
        </p:nvSpPr>
        <p:spPr>
          <a:xfrm>
            <a:off x="914400" y="34290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Se buscan en Google los artículos citados para ver si existen.</a:t>
            </a:r>
          </a:p>
        </p:txBody>
      </p:sp>
      <p:sp>
        <p:nvSpPr>
          <p:cNvPr id="131" name="s131"/>
          <p:cNvSpPr txBox="1"/>
          <p:nvPr/>
        </p:nvSpPr>
        <p:spPr>
          <a:xfrm>
            <a:off x="711200" y="39751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2" name="s132"/>
          <p:cNvSpPr txBox="1"/>
          <p:nvPr/>
        </p:nvSpPr>
        <p:spPr>
          <a:xfrm>
            <a:off x="914400" y="3886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Se corrigen las citas que no aparecieron.</a:t>
            </a:r>
          </a:p>
        </p:txBody>
      </p:sp>
      <p:sp>
        <p:nvSpPr>
          <p:cNvPr id="133" name="s133"/>
          <p:cNvSpPr txBox="1"/>
          <p:nvPr/>
        </p:nvSpPr>
        <p:spPr>
          <a:xfrm>
            <a:off x="711200" y="44323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4" name="s134"/>
          <p:cNvSpPr txBox="1"/>
          <p:nvPr/>
        </p:nvSpPr>
        <p:spPr>
          <a:xfrm>
            <a:off x="914400" y="4343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Un abogado lee la minuta cuando el cliente pregunta por ella.</a:t>
            </a:r>
          </a:p>
        </p:txBody>
      </p:sp>
      <p:sp>
        <p:nvSpPr>
          <p:cNvPr id="135" name="s13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6" name="s13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137" name="s13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13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9" name="s139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0" name="s140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1" name="s141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7185"/>
                </a:solidFill>
                <a:latin typeface="Consolas"/>
                <a:cs typeface="Consolas"/>
              </a:rPr>
              <a:t>Actividad · lo que el orden no arregla</a:t>
            </a:r>
          </a:p>
        </p:txBody>
      </p:sp>
      <p:sp>
        <p:nvSpPr>
          <p:cNvPr id="142" name="s142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Dos defectos que ningún reordenamiento corrige</a:t>
            </a:r>
          </a:p>
        </p:txBody>
      </p:sp>
      <p:sp>
        <p:nvSpPr>
          <p:cNvPr id="143" name="s143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4" name="s144"/>
          <p:cNvSpPr txBox="1"/>
          <p:nvPr/>
        </p:nvSpPr>
        <p:spPr>
          <a:xfrm>
            <a:off x="711200" y="1600200"/>
            <a:ext cx="5295900" cy="14097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Datos personales reales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El primer paso entrega nombre y RUT a una herramienta pública. Ese paso hay que cambiarlo, no moverlo de lugar.</a:t>
            </a:r>
          </a:p>
        </p:txBody>
      </p:sp>
      <p:sp>
        <p:nvSpPr>
          <p:cNvPr id="145" name="s145"/>
          <p:cNvSpPr txBox="1"/>
          <p:nvPr/>
        </p:nvSpPr>
        <p:spPr>
          <a:xfrm>
            <a:off x="6184900" y="1600200"/>
            <a:ext cx="5295900" cy="14097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7185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El control llega tarde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La revisión humana ocurre después del envío. Un control que llega cuando el documento ya salió no es un control: es una explicación.</a:t>
            </a:r>
          </a:p>
        </p:txBody>
      </p:sp>
      <p:sp>
        <p:nvSpPr>
          <p:cNvPr id="146" name="s146"/>
          <p:cNvSpPr txBox="1"/>
          <p:nvPr/>
        </p:nvSpPr>
        <p:spPr>
          <a:xfrm>
            <a:off x="711200" y="3263900"/>
            <a:ext cx="50800" cy="1193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7" name="s147"/>
          <p:cNvSpPr txBox="1"/>
          <p:nvPr/>
        </p:nvSpPr>
        <p:spPr>
          <a:xfrm>
            <a:off x="990600" y="3263900"/>
            <a:ext cx="10490200" cy="1193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¿En qué punto de este flujo una persona debería haber decidido antes de continuar?</a:t>
            </a:r>
          </a:p>
        </p:txBody>
      </p:sp>
      <p:sp>
        <p:nvSpPr>
          <p:cNvPr id="148" name="s148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9" name="s149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150" name="s150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15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2" name="s152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3" name="s153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4" name="s154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BF24"/>
                </a:solidFill>
                <a:latin typeface="Consolas"/>
                <a:cs typeface="Consolas"/>
              </a:rPr>
              <a:t>Criterios</a:t>
            </a:r>
          </a:p>
        </p:txBody>
      </p:sp>
      <p:sp>
        <p:nvSpPr>
          <p:cNvPr id="155" name="s155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Cuatro preguntas a cualquier resultado</a:t>
            </a:r>
          </a:p>
        </p:txBody>
      </p:sp>
      <p:sp>
        <p:nvSpPr>
          <p:cNvPr id="156" name="s156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7" name="s157"/>
          <p:cNvSpPr txBox="1"/>
          <p:nvPr/>
        </p:nvSpPr>
        <p:spPr>
          <a:xfrm>
            <a:off x="7112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BF24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Utilidad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¿Le sirve a alguien concreto para hacer algo concreto?</a:t>
            </a:r>
          </a:p>
        </p:txBody>
      </p:sp>
      <p:sp>
        <p:nvSpPr>
          <p:cNvPr id="158" name="s158"/>
          <p:cNvSpPr txBox="1"/>
          <p:nvPr/>
        </p:nvSpPr>
        <p:spPr>
          <a:xfrm>
            <a:off x="34544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BF24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Fundamento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¿Cada afirmación relevante tiene norma, artículo y versión?</a:t>
            </a:r>
          </a:p>
        </p:txBody>
      </p:sp>
      <p:sp>
        <p:nvSpPr>
          <p:cNvPr id="159" name="s159"/>
          <p:cNvSpPr txBox="1"/>
          <p:nvPr/>
        </p:nvSpPr>
        <p:spPr>
          <a:xfrm>
            <a:off x="61976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BF24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Trazabilidad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¿Puedo reconstruir de dónde salió y quién decidió qué?</a:t>
            </a:r>
          </a:p>
        </p:txBody>
      </p:sp>
      <p:sp>
        <p:nvSpPr>
          <p:cNvPr id="160" name="s160"/>
          <p:cNvSpPr txBox="1"/>
          <p:nvPr/>
        </p:nvSpPr>
        <p:spPr>
          <a:xfrm>
            <a:off x="8940800" y="1600200"/>
            <a:ext cx="25654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BF24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Riesgos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pasa si esto se usa mal, y quién lo notaría?</a:t>
            </a:r>
          </a:p>
        </p:txBody>
      </p:sp>
      <p:sp>
        <p:nvSpPr>
          <p:cNvPr id="161" name="s161"/>
          <p:cNvSpPr txBox="1"/>
          <p:nvPr/>
        </p:nvSpPr>
        <p:spPr>
          <a:xfrm>
            <a:off x="711200" y="3022600"/>
            <a:ext cx="10769600" cy="1092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Sirven para evaluar el propio flujo y, en la sesión 3, para evaluar el de otro equipo. Son las mismas cuatro preguntas que hay detrás de la rúbrica del taller.</a:t>
            </a:r>
          </a:p>
        </p:txBody>
      </p:sp>
      <p:sp>
        <p:nvSpPr>
          <p:cNvPr id="162" name="s16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3" name="s16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164" name="s16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16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6" name="s16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7" name="s16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8" name="s16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BF24"/>
                </a:solidFill>
                <a:latin typeface="Consolas"/>
                <a:cs typeface="Consolas"/>
              </a:rPr>
              <a:t>Antes de abrir cualquier herramienta</a:t>
            </a:r>
          </a:p>
        </p:txBody>
      </p:sp>
      <p:sp>
        <p:nvSpPr>
          <p:cNvPr id="169" name="s169"/>
          <p:cNvSpPr txBox="1"/>
          <p:nvPr/>
        </p:nvSpPr>
        <p:spPr>
          <a:xfrm>
            <a:off x="711200" y="787400"/>
            <a:ext cx="10769600" cy="101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No pegar información confidencial en herramientas públicas de IA</a:t>
            </a:r>
          </a:p>
        </p:txBody>
      </p:sp>
      <p:sp>
        <p:nvSpPr>
          <p:cNvPr id="170" name="s170"/>
          <p:cNvSpPr txBox="1"/>
          <p:nvPr/>
        </p:nvSpPr>
        <p:spPr>
          <a:xfrm>
            <a:off x="711200" y="1879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1" name="s171"/>
          <p:cNvSpPr txBox="1"/>
          <p:nvPr/>
        </p:nvSpPr>
        <p:spPr>
          <a:xfrm>
            <a:off x="711200" y="2108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FB7185"/>
                </a:solidFill>
                <a:latin typeface="Consolas"/>
                <a:cs typeface="Consolas"/>
              </a:rPr>
              <a:t>No entra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Nombres completos de las partes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RUT, domicilio, teléfono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Datos de salud o situación socioeconómica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El expediente entero por comodidad</a:t>
            </a:r>
          </a:p>
        </p:txBody>
      </p:sp>
      <p:sp>
        <p:nvSpPr>
          <p:cNvPr id="172" name="s172"/>
          <p:cNvSpPr txBox="1"/>
          <p:nvPr/>
        </p:nvSpPr>
        <p:spPr>
          <a:xfrm>
            <a:off x="6210300" y="2108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34D399"/>
                </a:solidFill>
                <a:latin typeface="Consolas"/>
                <a:cs typeface="Consolas"/>
              </a:rPr>
              <a:t>Sí entra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«La usuaria», «la empresa A»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El hecho descrito en abstracto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Texto de la cláusula, sin partes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Casos ficticios</a:t>
            </a:r>
          </a:p>
        </p:txBody>
      </p:sp>
      <p:sp>
        <p:nvSpPr>
          <p:cNvPr id="173" name="s173"/>
          <p:cNvSpPr txBox="1"/>
          <p:nvPr/>
        </p:nvSpPr>
        <p:spPr>
          <a:xfrm>
            <a:off x="711200" y="4470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En el flujo, esto no es una advertencia: es la casilla de entrada. Un flujo que empieza con datos personales reales está mal diseñado desde el primer paso.</a:t>
            </a:r>
          </a:p>
        </p:txBody>
      </p:sp>
      <p:sp>
        <p:nvSpPr>
          <p:cNvPr id="174" name="s174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5" name="s175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176" name="s176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17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8" name="s178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9" name="s179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34D399"/>
                </a:solidFill>
                <a:latin typeface="Consolas"/>
                <a:cs typeface="Consolas"/>
              </a:rPr>
              <a:t>Laboratorio · 37–67 min</a:t>
            </a:r>
          </a:p>
        </p:txBody>
      </p:sp>
      <p:sp>
        <p:nvSpPr>
          <p:cNvPr id="180" name="s180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Tu problema, convertido en flujo</a:t>
            </a:r>
          </a:p>
        </p:txBody>
      </p:sp>
      <p:sp>
        <p:nvSpPr>
          <p:cNvPr id="181" name="s181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Y después, dos variantes comparadas</a:t>
            </a:r>
          </a:p>
        </p:txBody>
      </p:sp>
      <p:sp>
        <p:nvSpPr>
          <p:cNvPr id="182" name="s182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183" name="s183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18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5" name="s185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6" name="s186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7" name="s187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Laboratorio · 37–55 min</a:t>
            </a:r>
          </a:p>
        </p:txBody>
      </p:sp>
      <p:sp>
        <p:nvSpPr>
          <p:cNvPr id="188" name="s188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Seis casillas, dos controles</a:t>
            </a:r>
          </a:p>
        </p:txBody>
      </p:sp>
      <p:sp>
        <p:nvSpPr>
          <p:cNvPr id="189" name="s189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0" name="s190"/>
          <p:cNvSpPr txBox="1"/>
          <p:nvPr/>
        </p:nvSpPr>
        <p:spPr>
          <a:xfrm>
            <a:off x="711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Recuperar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El problema con el que trabajaron en la sesión 1</a:t>
            </a:r>
          </a:p>
        </p:txBody>
      </p:sp>
      <p:sp>
        <p:nvSpPr>
          <p:cNvPr id="191" name="s191"/>
          <p:cNvSpPr txBox="1"/>
          <p:nvPr/>
        </p:nvSpPr>
        <p:spPr>
          <a:xfrm>
            <a:off x="3251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192" name="s192"/>
          <p:cNvSpPr txBox="1"/>
          <p:nvPr/>
        </p:nvSpPr>
        <p:spPr>
          <a:xfrm>
            <a:off x="3505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Partir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En pasos que puedan revisarse por separado</a:t>
            </a:r>
          </a:p>
        </p:txBody>
      </p:sp>
      <p:sp>
        <p:nvSpPr>
          <p:cNvPr id="193" name="s193"/>
          <p:cNvSpPr txBox="1"/>
          <p:nvPr/>
        </p:nvSpPr>
        <p:spPr>
          <a:xfrm>
            <a:off x="6045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194" name="s194"/>
          <p:cNvSpPr txBox="1"/>
          <p:nvPr/>
        </p:nvSpPr>
        <p:spPr>
          <a:xfrm>
            <a:off x="6299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Marcar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Al menos dos puntos de control humano explícitos</a:t>
            </a:r>
          </a:p>
        </p:txBody>
      </p:sp>
      <p:sp>
        <p:nvSpPr>
          <p:cNvPr id="195" name="s195"/>
          <p:cNvSpPr txBox="1"/>
          <p:nvPr/>
        </p:nvSpPr>
        <p:spPr>
          <a:xfrm>
            <a:off x="88392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196" name="s196"/>
          <p:cNvSpPr txBox="1"/>
          <p:nvPr/>
        </p:nvSpPr>
        <p:spPr>
          <a:xfrm>
            <a:off x="9093200" y="1600200"/>
            <a:ext cx="24130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Nombrar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Quién ejerce cada control y con qué criterio</a:t>
            </a:r>
          </a:p>
        </p:txBody>
      </p:sp>
      <p:sp>
        <p:nvSpPr>
          <p:cNvPr id="197" name="s197"/>
          <p:cNvSpPr txBox="1"/>
          <p:nvPr/>
        </p:nvSpPr>
        <p:spPr>
          <a:xfrm>
            <a:off x="711200" y="29718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Dieciocho minutos. La plataforma avisa si falta la casilla de fuente, la de control o la de registro.</a:t>
            </a:r>
          </a:p>
        </p:txBody>
      </p:sp>
      <p:sp>
        <p:nvSpPr>
          <p:cNvPr id="198" name="s198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9" name="s199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200" name="s200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20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2" name="s202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3" name="s203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4" name="s204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BF24"/>
                </a:solidFill>
                <a:latin typeface="Consolas"/>
                <a:cs typeface="Consolas"/>
              </a:rPr>
              <a:t>Laboratorio · 55–67 min</a:t>
            </a:r>
          </a:p>
        </p:txBody>
      </p:sp>
      <p:sp>
        <p:nvSpPr>
          <p:cNvPr id="205" name="s205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Comparación crítica</a:t>
            </a:r>
          </a:p>
        </p:txBody>
      </p:sp>
      <p:sp>
        <p:nvSpPr>
          <p:cNvPr id="206" name="s206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7" name="s207"/>
          <p:cNvSpPr txBox="1"/>
          <p:nvPr/>
        </p:nvSpPr>
        <p:spPr>
          <a:xfrm>
            <a:off x="711200" y="1600200"/>
            <a:ext cx="5270500" cy="1803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FB7185"/>
                </a:solidFill>
                <a:latin typeface="Consolas"/>
                <a:cs typeface="Consolas"/>
              </a:rPr>
              <a:t>Variante 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Sin fuentes acotadas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Sin formato pedido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Sin declaración de incertidumbre</a:t>
            </a:r>
          </a:p>
        </p:txBody>
      </p:sp>
      <p:sp>
        <p:nvSpPr>
          <p:cNvPr id="208" name="s208"/>
          <p:cNvSpPr txBox="1"/>
          <p:nvPr/>
        </p:nvSpPr>
        <p:spPr>
          <a:xfrm>
            <a:off x="6210300" y="1600200"/>
            <a:ext cx="5270500" cy="1803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34D399"/>
                </a:solidFill>
                <a:latin typeface="Consolas"/>
                <a:cs typeface="Consolas"/>
              </a:rPr>
              <a:t>Variante B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Fuentes explícitas y vigentes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Tabla con columna de respaldo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Obligación de marcar lo no verificable</a:t>
            </a:r>
          </a:p>
        </p:txBody>
      </p:sp>
      <p:sp>
        <p:nvSpPr>
          <p:cNvPr id="209" name="s209"/>
          <p:cNvSpPr txBox="1"/>
          <p:nvPr/>
        </p:nvSpPr>
        <p:spPr>
          <a:xfrm>
            <a:off x="711200" y="3581400"/>
            <a:ext cx="50800" cy="762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0" name="s210"/>
          <p:cNvSpPr txBox="1"/>
          <p:nvPr/>
        </p:nvSpPr>
        <p:spPr>
          <a:xfrm>
            <a:off x="990600" y="3581400"/>
            <a:ext cx="10490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¿Cuál es más verificable y por qué?</a:t>
            </a:r>
          </a:p>
        </p:txBody>
      </p:sp>
      <p:sp>
        <p:nvSpPr>
          <p:cNvPr id="211" name="s211"/>
          <p:cNvSpPr txBox="1"/>
          <p:nvPr/>
        </p:nvSpPr>
        <p:spPr>
          <a:xfrm>
            <a:off x="990600" y="4419600"/>
            <a:ext cx="10490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64748B"/>
                </a:solidFill>
                <a:latin typeface="Consolas"/>
                <a:cs typeface="Consolas"/>
              </a:rPr>
              <a:t>La pregunta NO es cuál escribe mejor.</a:t>
            </a:r>
          </a:p>
        </p:txBody>
      </p:sp>
      <p:sp>
        <p:nvSpPr>
          <p:cNvPr id="212" name="s21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3" name="s21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214" name="s21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21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6" name="s21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7" name="s21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8" name="s21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Producto · 67–78 min</a:t>
            </a:r>
          </a:p>
        </p:txBody>
      </p:sp>
      <p:sp>
        <p:nvSpPr>
          <p:cNvPr id="219" name="s21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Registro de validación</a:t>
            </a:r>
          </a:p>
        </p:txBody>
      </p:sp>
      <p:sp>
        <p:nvSpPr>
          <p:cNvPr id="220" name="s22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1" name="s221"/>
          <p:cNvSpPr txBox="1"/>
          <p:nvPr/>
        </p:nvSpPr>
        <p:spPr>
          <a:xfrm>
            <a:off x="711200" y="1600200"/>
            <a:ext cx="10769600" cy="330200"/>
          </a:xfrm>
          <a:prstGeom prst="rect">
            <a:avLst/>
          </a:prstGeom>
          <a:solidFill>
            <a:srgbClr val="121A2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2" name="s222"/>
          <p:cNvSpPr txBox="1"/>
          <p:nvPr/>
        </p:nvSpPr>
        <p:spPr>
          <a:xfrm>
            <a:off x="711200" y="1600200"/>
            <a:ext cx="53848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818CF8"/>
                </a:solidFill>
                <a:latin typeface="Consolas"/>
                <a:cs typeface="Consolas"/>
              </a:rPr>
              <a:t>Campo</a:t>
            </a:r>
          </a:p>
        </p:txBody>
      </p:sp>
      <p:sp>
        <p:nvSpPr>
          <p:cNvPr id="223" name="s223"/>
          <p:cNvSpPr txBox="1"/>
          <p:nvPr/>
        </p:nvSpPr>
        <p:spPr>
          <a:xfrm>
            <a:off x="6096000" y="1600200"/>
            <a:ext cx="53848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818CF8"/>
                </a:solidFill>
                <a:latin typeface="Consolas"/>
                <a:cs typeface="Consolas"/>
              </a:rPr>
              <a:t>Qué se anota</a:t>
            </a:r>
          </a:p>
        </p:txBody>
      </p:sp>
      <p:sp>
        <p:nvSpPr>
          <p:cNvPr id="224" name="s224"/>
          <p:cNvSpPr txBox="1"/>
          <p:nvPr/>
        </p:nvSpPr>
        <p:spPr>
          <a:xfrm>
            <a:off x="711200" y="1930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5" name="s225"/>
          <p:cNvSpPr txBox="1"/>
          <p:nvPr/>
        </p:nvSpPr>
        <p:spPr>
          <a:xfrm>
            <a:off x="711200" y="1930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Fecha · Herramienta</a:t>
            </a:r>
          </a:p>
        </p:txBody>
      </p:sp>
      <p:sp>
        <p:nvSpPr>
          <p:cNvPr id="226" name="s226"/>
          <p:cNvSpPr txBox="1"/>
          <p:nvPr/>
        </p:nvSpPr>
        <p:spPr>
          <a:xfrm>
            <a:off x="6096000" y="1930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Cuándo y con qué, incluida la configuración si se conoce</a:t>
            </a:r>
          </a:p>
        </p:txBody>
      </p:sp>
      <p:sp>
        <p:nvSpPr>
          <p:cNvPr id="227" name="s227"/>
          <p:cNvSpPr txBox="1"/>
          <p:nvPr/>
        </p:nvSpPr>
        <p:spPr>
          <a:xfrm>
            <a:off x="711200" y="2311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8" name="s228"/>
          <p:cNvSpPr txBox="1"/>
          <p:nvPr/>
        </p:nvSpPr>
        <p:spPr>
          <a:xfrm>
            <a:off x="711200" y="2311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Tarea · Input</a:t>
            </a:r>
          </a:p>
        </p:txBody>
      </p:sp>
      <p:sp>
        <p:nvSpPr>
          <p:cNvPr id="229" name="s229"/>
          <p:cNvSpPr txBox="1"/>
          <p:nvPr/>
        </p:nvSpPr>
        <p:spPr>
          <a:xfrm>
            <a:off x="6096000" y="2311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Qué se pidió y qué información entró, anonimizada</a:t>
            </a:r>
          </a:p>
        </p:txBody>
      </p:sp>
      <p:sp>
        <p:nvSpPr>
          <p:cNvPr id="230" name="s230"/>
          <p:cNvSpPr txBox="1"/>
          <p:nvPr/>
        </p:nvSpPr>
        <p:spPr>
          <a:xfrm>
            <a:off x="711200" y="2692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1" name="s231"/>
          <p:cNvSpPr txBox="1"/>
          <p:nvPr/>
        </p:nvSpPr>
        <p:spPr>
          <a:xfrm>
            <a:off x="711200" y="2692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Fuente</a:t>
            </a:r>
          </a:p>
        </p:txBody>
      </p:sp>
      <p:sp>
        <p:nvSpPr>
          <p:cNvPr id="232" name="s232"/>
          <p:cNvSpPr txBox="1"/>
          <p:nvPr/>
        </p:nvSpPr>
        <p:spPr>
          <a:xfrm>
            <a:off x="6096000" y="2692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Contra qué se contrastó y en qué fecha</a:t>
            </a:r>
          </a:p>
        </p:txBody>
      </p:sp>
      <p:sp>
        <p:nvSpPr>
          <p:cNvPr id="233" name="s233"/>
          <p:cNvSpPr txBox="1"/>
          <p:nvPr/>
        </p:nvSpPr>
        <p:spPr>
          <a:xfrm>
            <a:off x="711200" y="3073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4" name="s234"/>
          <p:cNvSpPr txBox="1"/>
          <p:nvPr/>
        </p:nvSpPr>
        <p:spPr>
          <a:xfrm>
            <a:off x="711200" y="3073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Output · Error</a:t>
            </a:r>
          </a:p>
        </p:txBody>
      </p:sp>
      <p:sp>
        <p:nvSpPr>
          <p:cNvPr id="235" name="s235"/>
          <p:cNvSpPr txBox="1"/>
          <p:nvPr/>
        </p:nvSpPr>
        <p:spPr>
          <a:xfrm>
            <a:off x="6096000" y="3073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Qué produjo y qué salió mal. Si no hubo error, decirlo</a:t>
            </a:r>
          </a:p>
        </p:txBody>
      </p:sp>
      <p:sp>
        <p:nvSpPr>
          <p:cNvPr id="236" name="s236"/>
          <p:cNvSpPr txBox="1"/>
          <p:nvPr/>
        </p:nvSpPr>
        <p:spPr>
          <a:xfrm>
            <a:off x="711200" y="3454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7" name="s237"/>
          <p:cNvSpPr txBox="1"/>
          <p:nvPr/>
        </p:nvSpPr>
        <p:spPr>
          <a:xfrm>
            <a:off x="711200" y="3454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Corrección · Decisión humana</a:t>
            </a:r>
          </a:p>
        </p:txBody>
      </p:sp>
      <p:sp>
        <p:nvSpPr>
          <p:cNvPr id="238" name="s238"/>
          <p:cNvSpPr txBox="1"/>
          <p:nvPr/>
        </p:nvSpPr>
        <p:spPr>
          <a:xfrm>
            <a:off x="6096000" y="3454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Qué se hizo y quién lo decidió</a:t>
            </a:r>
          </a:p>
        </p:txBody>
      </p:sp>
      <p:sp>
        <p:nvSpPr>
          <p:cNvPr id="239" name="s239"/>
          <p:cNvSpPr txBox="1"/>
          <p:nvPr/>
        </p:nvSpPr>
        <p:spPr>
          <a:xfrm>
            <a:off x="711200" y="3835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0" name="s240"/>
          <p:cNvSpPr txBox="1"/>
          <p:nvPr/>
        </p:nvSpPr>
        <p:spPr>
          <a:xfrm>
            <a:off x="711200" y="3835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Estado final</a:t>
            </a:r>
          </a:p>
        </p:txBody>
      </p:sp>
      <p:sp>
        <p:nvSpPr>
          <p:cNvPr id="241" name="s241"/>
          <p:cNvSpPr txBox="1"/>
          <p:nvPr/>
        </p:nvSpPr>
        <p:spPr>
          <a:xfrm>
            <a:off x="6096000" y="3835400"/>
            <a:ext cx="53848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Verificado, pendiente o descartado</a:t>
            </a:r>
          </a:p>
        </p:txBody>
      </p:sp>
      <p:sp>
        <p:nvSpPr>
          <p:cNvPr id="242" name="s24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3" name="s24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244" name="s24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24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6" name="s24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7" name="s24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8" name="s24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Auditoría cruzada · 78–86 min</a:t>
            </a:r>
          </a:p>
        </p:txBody>
      </p:sp>
      <p:sp>
        <p:nvSpPr>
          <p:cNvPr id="249" name="s24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Busquen una sola cosa</a:t>
            </a:r>
          </a:p>
        </p:txBody>
      </p:sp>
      <p:sp>
        <p:nvSpPr>
          <p:cNvPr id="250" name="s25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1" name="s251"/>
          <p:cNvSpPr txBox="1"/>
          <p:nvPr/>
        </p:nvSpPr>
        <p:spPr>
          <a:xfrm>
            <a:off x="711200" y="1600200"/>
            <a:ext cx="50800" cy="1193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2" name="s252"/>
          <p:cNvSpPr txBox="1"/>
          <p:nvPr/>
        </p:nvSpPr>
        <p:spPr>
          <a:xfrm>
            <a:off x="990600" y="1600200"/>
            <a:ext cx="10490200" cy="1193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Un punto donde la salida podría publicarse sin que ninguna persona la haya revisado.</a:t>
            </a:r>
          </a:p>
        </p:txBody>
      </p:sp>
      <p:sp>
        <p:nvSpPr>
          <p:cNvPr id="253" name="s253"/>
          <p:cNvSpPr txBox="1"/>
          <p:nvPr/>
        </p:nvSpPr>
        <p:spPr>
          <a:xfrm>
            <a:off x="711200" y="30861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4" name="s254"/>
          <p:cNvSpPr txBox="1"/>
          <p:nvPr/>
        </p:nvSpPr>
        <p:spPr>
          <a:xfrm>
            <a:off x="914400" y="2997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¿Cuál es la entrada exacta de cada paso y de dónde sale?</a:t>
            </a:r>
          </a:p>
        </p:txBody>
      </p:sp>
      <p:sp>
        <p:nvSpPr>
          <p:cNvPr id="255" name="s255"/>
          <p:cNvSpPr txBox="1"/>
          <p:nvPr/>
        </p:nvSpPr>
        <p:spPr>
          <a:xfrm>
            <a:off x="711200" y="35433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6" name="s256"/>
          <p:cNvSpPr txBox="1"/>
          <p:nvPr/>
        </p:nvSpPr>
        <p:spPr>
          <a:xfrm>
            <a:off x="914400" y="3454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¿Qué fuente autoriza el fundamento en el paso de análisis?</a:t>
            </a:r>
          </a:p>
        </p:txBody>
      </p:sp>
      <p:sp>
        <p:nvSpPr>
          <p:cNvPr id="257" name="s257"/>
          <p:cNvSpPr txBox="1"/>
          <p:nvPr/>
        </p:nvSpPr>
        <p:spPr>
          <a:xfrm>
            <a:off x="711200" y="40005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58" name="s258"/>
          <p:cNvSpPr txBox="1"/>
          <p:nvPr/>
        </p:nvSpPr>
        <p:spPr>
          <a:xfrm>
            <a:off x="914400" y="39116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¿Dónde está el control humano y quién lo ejerce?</a:t>
            </a:r>
          </a:p>
        </p:txBody>
      </p:sp>
      <p:sp>
        <p:nvSpPr>
          <p:cNvPr id="259" name="s259"/>
          <p:cNvSpPr txBox="1"/>
          <p:nvPr/>
        </p:nvSpPr>
        <p:spPr>
          <a:xfrm>
            <a:off x="711200" y="44577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0" name="s260"/>
          <p:cNvSpPr txBox="1"/>
          <p:nvPr/>
        </p:nvSpPr>
        <p:spPr>
          <a:xfrm>
            <a:off x="914400" y="43688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¿Qué pasa si ese control no se hace? ¿El flujo se detiene o sigue?</a:t>
            </a:r>
          </a:p>
        </p:txBody>
      </p:sp>
      <p:sp>
        <p:nvSpPr>
          <p:cNvPr id="261" name="s261"/>
          <p:cNvSpPr txBox="1"/>
          <p:nvPr/>
        </p:nvSpPr>
        <p:spPr>
          <a:xfrm>
            <a:off x="711200" y="49149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2" name="s262"/>
          <p:cNvSpPr txBox="1"/>
          <p:nvPr/>
        </p:nvSpPr>
        <p:spPr>
          <a:xfrm>
            <a:off x="914400" y="48260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¿Qué queda registrado y dónde?</a:t>
            </a:r>
          </a:p>
        </p:txBody>
      </p:sp>
      <p:sp>
        <p:nvSpPr>
          <p:cNvPr id="263" name="s263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4" name="s264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265" name="s265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26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7" name="s267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8" name="s268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9" name="s269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818CF8"/>
                </a:solidFill>
                <a:latin typeface="Consolas"/>
                <a:cs typeface="Consolas"/>
              </a:rPr>
              <a:t>Cierre · 86–90 min</a:t>
            </a:r>
          </a:p>
        </p:txBody>
      </p:sp>
      <p:sp>
        <p:nvSpPr>
          <p:cNvPr id="270" name="s270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El límite, declarado en voz alta</a:t>
            </a:r>
          </a:p>
        </p:txBody>
      </p:sp>
      <p:sp>
        <p:nvSpPr>
          <p:cNvPr id="271" name="s271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2" name="s272"/>
          <p:cNvSpPr txBox="1"/>
          <p:nvPr/>
        </p:nvSpPr>
        <p:spPr>
          <a:xfrm>
            <a:off x="711200" y="1600200"/>
            <a:ext cx="10769600" cy="1651000"/>
          </a:xfrm>
          <a:prstGeom prst="roundRect">
            <a:avLst>
              <a:gd name="adj" fmla="val 4000"/>
            </a:avLst>
          </a:prstGeom>
          <a:solidFill>
            <a:srgbClr val="05080E"/>
          </a:solidFill>
          <a:ln w="6350">
            <a:solidFill>
              <a:srgbClr val="818CF8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Nuestra IA puede hacer ______________________________,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/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pero no puede decidir __________________________________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/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es-CL" sz="1150" b="0" i="0" dirty="0">
                <a:solidFill>
                  <a:srgbClr val="22D3EE"/>
                </a:solidFill>
                <a:latin typeface="Consolas"/>
                <a:cs typeface="Consolas"/>
              </a:rPr>
              <a:t>sin revisión humana.</a:t>
            </a:r>
          </a:p>
        </p:txBody>
      </p:sp>
      <p:sp>
        <p:nvSpPr>
          <p:cNvPr id="273" name="s273"/>
          <p:cNvSpPr txBox="1"/>
          <p:nvPr/>
        </p:nvSpPr>
        <p:spPr>
          <a:xfrm>
            <a:off x="889000" y="1485900"/>
            <a:ext cx="2438400" cy="2286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900" b="1" i="0" cap="all" dirty="0">
                <a:solidFill>
                  <a:srgbClr val="818CF8"/>
                </a:solidFill>
                <a:latin typeface="Consolas"/>
                <a:cs typeface="Consolas"/>
              </a:rPr>
              <a:t>Cada equipo completa y lee</a:t>
            </a:r>
          </a:p>
        </p:txBody>
      </p:sp>
      <p:sp>
        <p:nvSpPr>
          <p:cNvPr id="274" name="s274"/>
          <p:cNvSpPr txBox="1"/>
          <p:nvPr/>
        </p:nvSpPr>
        <p:spPr>
          <a:xfrm>
            <a:off x="711200" y="3454400"/>
            <a:ext cx="50800" cy="7620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5" name="s275"/>
          <p:cNvSpPr txBox="1"/>
          <p:nvPr/>
        </p:nvSpPr>
        <p:spPr>
          <a:xfrm>
            <a:off x="990600" y="3454400"/>
            <a:ext cx="10490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Sé dividir un trabajo en etapas con fuentes y revisión humana.</a:t>
            </a:r>
          </a:p>
        </p:txBody>
      </p:sp>
      <p:sp>
        <p:nvSpPr>
          <p:cNvPr id="276" name="s276"/>
          <p:cNvSpPr txBox="1"/>
          <p:nvPr/>
        </p:nvSpPr>
        <p:spPr>
          <a:xfrm>
            <a:off x="990600" y="4292600"/>
            <a:ext cx="10490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64748B"/>
                </a:solidFill>
                <a:latin typeface="Consolas"/>
                <a:cs typeface="Consolas"/>
              </a:rPr>
              <a:t>Lo que deberías poder decir al salir de esta sala.</a:t>
            </a:r>
          </a:p>
        </p:txBody>
      </p:sp>
      <p:sp>
        <p:nvSpPr>
          <p:cNvPr id="277" name="s277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78" name="s278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2 · 03 SEP 2026</a:t>
            </a:r>
          </a:p>
        </p:txBody>
      </p:sp>
      <p:sp>
        <p:nvSpPr>
          <p:cNvPr id="279" name="s279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AT">
  <a:themeElements>
    <a:clrScheme name="DIAT">
      <a:dk1>
        <a:srgbClr val="070B12"/>
      </a:dk1>
      <a:lt1>
        <a:srgbClr val="F8FAFC"/>
      </a:lt1>
      <a:dk2>
        <a:srgbClr val="0C121E"/>
      </a:dk2>
      <a:lt2>
        <a:srgbClr val="94A3B8"/>
      </a:lt2>
      <a:accent1>
        <a:srgbClr val="06B6D4"/>
      </a:accent1>
      <a:accent2>
        <a:srgbClr val="818CF8"/>
      </a:accent2>
      <a:accent3>
        <a:srgbClr val="A855F7"/>
      </a:accent3>
      <a:accent4>
        <a:srgbClr val="34D399"/>
      </a:accent4>
      <a:accent5>
        <a:srgbClr val="FBBF24"/>
      </a:accent5>
      <a:accent6>
        <a:srgbClr val="FB7185"/>
      </a:accent6>
      <a:hlink>
        <a:srgbClr val="22D3EE"/>
      </a:hlink>
      <a:folHlink>
        <a:srgbClr val="A855F7"/>
      </a:folHlink>
    </a:clrScheme>
    <a:fontScheme name="DIA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DI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DIAT PUCV build-pptx.ps1</Application>
  <Slides>18</Slides>
  <Company>Programa DIAT PUCV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Sesión 2 · Laboratorio jurídico: del prompt al flujo verificable</dc:title>
  <dc:subject>Taller de Prompting Jurídico 3.0 — DIAT PUCV 2026</dc:subject>
  <dc:creator>Programa DIAT PUCV</dc:creator>
  <cp:keywords>flujo jurídico, prompting encadenado, control humano, trazabilidad, DIAT, PUCV</cp:keywords>
  <cp:lastModifiedBy>Programa DIAT PUCV</cp:lastModifiedBy>
  <cp:revision>1</cp:revision>
  <dcterms:created xsi:type="dcterms:W3CDTF">2026-08-21T00:00:00Z</dcterms:created>
  <dcterms:modified xsi:type="dcterms:W3CDTF">2026-08-21T00:00:00Z</dcterms:modified>
</cp:coreProperties>
</file>