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s-CL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2571750"/>
          </a:xfrm>
          <a:prstGeom prst="rect">
            <a:avLst/>
          </a:prstGeom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429000"/>
            <a:ext cx="5486400" cy="30861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>
      <a:defRPr sz="1400">
        <a:solidFill>
          <a:schemeClr val="tx1"/>
        </a:solidFill>
        <a:latin typeface="+mn-lt"/>
      </a:defRPr>
    </a:lvl1pPr>
    <a:lvl2pPr marL="228600" algn="l">
      <a:defRPr sz="1400">
        <a:solidFill>
          <a:schemeClr val="tx1"/>
        </a:solidFill>
        <a:latin typeface="+mn-lt"/>
      </a:defRPr>
    </a:lvl2pPr>
    <a:lvl3pPr marL="457200" algn="l">
      <a:defRPr sz="1400">
        <a:solidFill>
          <a:schemeClr val="tx1"/>
        </a:solidFill>
        <a:latin typeface="+mn-lt"/>
      </a:defRPr>
    </a:lvl3pPr>
    <a:lvl4pPr marL="685800" algn="l">
      <a:defRPr sz="1400">
        <a:solidFill>
          <a:schemeClr val="tx1"/>
        </a:solidFill>
        <a:latin typeface="+mn-lt"/>
      </a:defRPr>
    </a:lvl4pPr>
    <a:lvl5pPr marL="914400" algn="l">
      <a:defRPr sz="1400">
        <a:solidFill>
          <a:schemeClr val="tx1"/>
        </a:solidFill>
        <a:latin typeface="+mn-lt"/>
      </a:defRPr>
    </a:lvl5pPr>
    <a:lvl6pPr marL="1143000" algn="l">
      <a:defRPr sz="1400">
        <a:solidFill>
          <a:schemeClr val="tx1"/>
        </a:solidFill>
        <a:latin typeface="+mn-lt"/>
      </a:defRPr>
    </a:lvl6pPr>
    <a:lvl7pPr marL="1371600" algn="l">
      <a:defRPr sz="1400">
        <a:solidFill>
          <a:schemeClr val="tx1"/>
        </a:solidFill>
        <a:latin typeface="+mn-lt"/>
      </a:defRPr>
    </a:lvl7pPr>
    <a:lvl8pPr marL="1600200" algn="l">
      <a:defRPr sz="1400">
        <a:solidFill>
          <a:schemeClr val="tx1"/>
        </a:solidFill>
        <a:latin typeface="+mn-lt"/>
      </a:defRPr>
    </a:lvl8pPr>
    <a:lvl9pPr marL="1828800" algn="l">
      <a:defRPr sz="1400">
        <a:solidFill>
          <a:schemeClr val="tx1"/>
        </a:solidFill>
        <a:latin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0–5 min.</a:t>
            </a:r>
          </a:p>
          <a:p>
            <a:r>
              <a:rPr lang="es-CL" sz="1200" b="0" dirty="0"/>
              <a:t>Saludar, presentar al equipo y encuadrar las tres sesiones en una frase: hoy aprendemos a formular, la próxima a organizar el trabajo en pasos, y la última a explicárselo a otra disciplina.</a:t>
            </a:r>
          </a:p>
          <a:p>
            <a:r>
              <a:rPr lang="es-CL" sz="1200" b="0" dirty="0"/>
              <a:t>No prometer que van a salir usando IA mejor: prometer que van a salir revisando mejor.</a:t>
            </a:r>
          </a:p>
          <a:p>
            <a:r>
              <a:rPr lang="es-CL" sz="1200" b="0" dirty="0"/>
              <a:t>Transición: «empecemos por una pregunta».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0–5 min (continúa).</a:t>
            </a:r>
          </a:p>
          <a:p>
            <a:r>
              <a:rPr lang="es-CL" sz="1200" b="0" dirty="0"/>
              <a:t>Recoger dos o tres respuestas y anotarlas en la pizarra. Volveremos a ellas en el minuto 62.</a:t>
            </a:r>
          </a:p>
          <a:p>
            <a:r>
              <a:rPr lang="es-CL" sz="1200" b="0" dirty="0"/>
              <a:t>Aquí mismo se aplica el microdiagnóstico a mano alzada: cinco preguntas, respuesta levantando la mano. Anotar los conteos aproximados en la hoja de coordinación.</a:t>
            </a:r>
          </a:p>
          <a:p>
            <a:r>
              <a:rPr lang="es-CL" sz="1200" b="0" dirty="0"/>
              <a:t>Error frecuente: dedicarle ocho minutos. Son cinco, contados.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Dentro del bloque 0–5.</a:t>
            </a:r>
          </a:p>
          <a:p>
            <a:r>
              <a:rPr lang="es-CL" sz="1200" b="0" dirty="0"/>
              <a:t>Leer las preguntas rápido. La cuarta suele producir silencio incómodo: no comentarla todavía, se retoma en el bloque de privacidad.</a:t>
            </a:r>
          </a:p>
          <a:p>
            <a:r>
              <a:rPr lang="es-CL" sz="1200" b="0" dirty="0"/>
              <a:t>Coordinación pedagógica anota los conteos.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3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5–12 min.</a:t>
            </a:r>
          </a:p>
          <a:p>
            <a:r>
              <a:rPr lang="es-CL" sz="1200" b="0" dirty="0"/>
              <a:t>Una sola visual técnica en toda la sesión, y es esta. No hablar de transformers, embeddings ni redes neuronales: no aportan nada a lo que van a hacer en dos horas.</a:t>
            </a:r>
          </a:p>
          <a:p>
            <a:r>
              <a:rPr lang="es-CL" sz="1200" b="0" dirty="0"/>
              <a:t>Ejemplo útil: es como alguien que ha leído muchísimo y responde de memoria, con mucha soltura, sin volver a abrir el libro.</a:t>
            </a:r>
          </a:p>
          <a:p>
            <a:r>
              <a:rPr lang="es-CL" sz="1200" b="0" dirty="0"/>
              <a:t>Error frecuente del relator: antropomorfizar. No decir «piensa» ni «entiende» sin matizar.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4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5–12 min (continúa).</a:t>
            </a:r>
          </a:p>
          <a:p>
            <a:r>
              <a:rPr lang="es-CL" sz="1200" b="0" dirty="0"/>
              <a:t>Detenerse en «responsabilidad»: quien firma responde, aunque el borrador lo haya escrito una herramienta. Es el punto que más les importa profesionalmente.</a:t>
            </a:r>
          </a:p>
          <a:p>
            <a:r>
              <a:rPr lang="es-CL" sz="1200" b="0" dirty="0"/>
              <a:t>Y en «vigencia»: una norma publicada no es una norma vigente. Se volverá sobre esto en el caso.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5–12 min (cierre del bloque).</a:t>
            </a:r>
          </a:p>
          <a:p>
            <a:r>
              <a:rPr lang="es-CL" sz="1200" b="0" dirty="0"/>
              <a:t>Esta es la diapositiva que hay que dejar en pantalla mientras se hace la demostración.</a:t>
            </a:r>
          </a:p>
          <a:p>
            <a:r>
              <a:rPr lang="es-CL" sz="1200" b="0" dirty="0"/>
              <a:t>Pregunta al grupo: «¿cuántas de las respuestas que han usado este semestre llegaban a la columna C?». No hace falta que contesten.</a:t>
            </a:r>
          </a:p>
          <a:p>
            <a:r>
              <a:rPr lang="es-CL" sz="1200" b="0" dirty="0"/>
              <a:t>Transición: «veámoslo con un caso».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6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12–20 min.</a:t>
            </a:r>
          </a:p>
          <a:p>
            <a:r>
              <a:rPr lang="es-CL" sz="1200" b="0" dirty="0"/>
              <a:t>Abrir la herramienta proyectada. Si no hay internet, usar la respuesta precalculada de la ficha 09: el objetivo del bloque no cambia.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12–20 min.</a:t>
            </a:r>
          </a:p>
          <a:p>
            <a:r>
              <a:rPr lang="es-CL" sz="1200" b="0" dirty="0"/>
              <a:t>Leer la cláusula en voz alta, despacio. Que la escuchen entera.</a:t>
            </a:r>
          </a:p>
          <a:p>
            <a:r>
              <a:rPr lang="es-CL" sz="1200" b="0" dirty="0"/>
              <a:t>Preguntar: «¿qué le preguntarían ustedes a una IA sobre esto?». Van a decir «si es válida». Perfecto: eso es exactamente lo que vamos a probar.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8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12–20 min.</a:t>
            </a:r>
          </a:p>
          <a:p>
            <a:r>
              <a:rPr lang="es-CL" sz="1200" b="0" dirty="0"/>
              <a:t>Ejecutar en vivo. Mientras responde, ir señalando en pantalla lo que va apareciendo con tono de certeza.</a:t>
            </a:r>
          </a:p>
          <a:p>
            <a:r>
              <a:rPr lang="es-CL" sz="1200" b="0" dirty="0"/>
              <a:t>Luego pedir al grupo que levante la mano cuando detecte una afirmación que nadie ha comprobado. Suelen tardar.</a:t>
            </a:r>
          </a:p>
          <a:p>
            <a:r>
              <a:rPr lang="es-CL" sz="1200" b="0" dirty="0"/>
              <a:t>Si la respuesta sale demasiado buena, no forzarla: preguntar «¿de dónde sale esto?» y buscar el artículo en vivo. Ahí se cae.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9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12–20 min (cierre).</a:t>
            </a:r>
          </a:p>
          <a:p>
            <a:r>
              <a:rPr lang="es-CL" sz="1200" b="0" dirty="0"/>
              <a:t>Frase clave: «el modelo no falló. Nosotros no le dijimos qué trabajo queríamos».</a:t>
            </a:r>
          </a:p>
          <a:p>
            <a:r>
              <a:rPr lang="es-CL" sz="1200" b="0" dirty="0"/>
              <a:t>Transición: «vamos a decírselo bien».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10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20–27 min.</a:t>
            </a:r>
          </a:p>
          <a:p>
            <a:r>
              <a:rPr lang="es-CL" sz="1200" b="0" dirty="0"/>
              <a:t>Construir el prompt en pantalla, capa por capa, sobre el mismo caso. No mostrarlo terminado.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11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20–27 min.</a:t>
            </a:r>
          </a:p>
          <a:p>
            <a:r>
              <a:rPr lang="es-CL" sz="1200" b="0" dirty="0"/>
              <a:t>Escribirlo en vivo en el Prompt Lab proyectado, no leerlo de la diapositiva.</a:t>
            </a:r>
          </a:p>
          <a:p>
            <a:r>
              <a:rPr lang="es-CL" sz="1200" b="0" dirty="0"/>
              <a:t>Sobre el rol: advertir que no es magia. Un rol ajusta el nivel de detalle; no vuelve correcta una respuesta falsa.</a:t>
            </a:r>
          </a:p>
          <a:p>
            <a:r>
              <a:rPr lang="es-CL" sz="1200" b="0" dirty="0"/>
              <a:t>Sobre la tarea: «identifica qué podría discutirse» es revisable; «analiza» no lo 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12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20–27 min.</a:t>
            </a:r>
          </a:p>
          <a:p>
            <a:r>
              <a:rPr lang="es-CL" sz="1200" b="0" dirty="0"/>
              <a:t>La capa de fuentes es la que más reduce las citas inventadas: decirlo explícitamente.</a:t>
            </a:r>
          </a:p>
          <a:p>
            <a:r>
              <a:rPr lang="es-CL" sz="1200" b="0" dirty="0"/>
              <a:t>La capa de formato es la que hace visible el vacío: una columna «fuente» deja a la vista las celdas sin respaldo.</a:t>
            </a:r>
          </a:p>
          <a:p>
            <a:r>
              <a:rPr lang="es-CL" sz="1200" b="0" dirty="0"/>
              <a:t>La capa de control es la que convierte la respuesta en material de trabajo y no en veredicto.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13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20–27 min (cierre).</a:t>
            </a:r>
          </a:p>
          <a:p>
            <a:r>
              <a:rPr lang="es-CL" sz="1200" b="0" dirty="0"/>
              <a:t>Insistir: no existe el prompt mágico de dos mil palabras. Existe una tarea cada vez mejor especificada.</a:t>
            </a:r>
          </a:p>
          <a:p>
            <a:r>
              <a:rPr lang="es-CL" sz="1200" b="0" dirty="0"/>
              <a:t>TRANSICIÓN AL BLOQUE ESTUDIANTIL, literal: «desde ahora ustedes trabajan como revisores, no como consumidores de respuestas».</a:t>
            </a:r>
          </a:p>
          <a:p>
            <a:r>
              <a:rPr lang="es-CL" sz="1200" b="0" dirty="0"/>
              <a:t>Entregar la palabra al relator o relatora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14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27–35 min.</a:t>
            </a:r>
          </a:p>
          <a:p>
            <a:r>
              <a:rPr lang="es-CL" sz="1200" b="0" dirty="0"/>
              <a:t>Repartir los prompts defectuosos impresos y la ficha 01.</a:t>
            </a:r>
          </a:p>
          <a:p>
            <a:r>
              <a:rPr lang="es-CL" sz="1200" b="0" dirty="0"/>
              <a:t>Consigna exacta: «este prompt tiene siete capas posibles. Marquen cuáles faltan y escriban qué pregunta habría respondido cada capa ausente».</a:t>
            </a:r>
          </a:p>
          <a:p>
            <a:r>
              <a:rPr lang="es-CL" sz="1200" b="0" dirty="0"/>
              <a:t>A los 6 minutos: puesta en común de 2 minutos, dos equipos máximo.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15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27–35 min.</a:t>
            </a:r>
          </a:p>
          <a:p>
            <a:r>
              <a:rPr lang="es-CL" sz="1200" b="0" dirty="0"/>
              <a:t>Circulando por las mesas: la ausencia que casi nadie marca es «control». Preguntarles «¿y cómo sabrían qué parte se la inventó?».</a:t>
            </a:r>
          </a:p>
          <a:p>
            <a:r>
              <a:rPr lang="es-CL" sz="1200" b="0" dirty="0"/>
              <a:t>Si un grupo termina antes: pedirle que escriba la versión corregida de una sola capa.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16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0" dirty="0"/>
              <a:t>[RELATOR A / RELATOR B] 35–62 min.</a:t>
            </a:r>
          </a:p>
          <a:p>
            <a:r>
              <a:rPr lang="es-CL" sz="1200" b="0" dirty="0"/>
              <a:t>Dos bloques seguidos: construir (15 min) y ejecutar y registrar (12 min).</a:t>
            </a:r>
          </a:p>
          <a:p>
            <a:r>
              <a:rPr lang="es-CL" sz="1200" b="0" dirty="0"/>
              <a:t>Los facilitadores se reparten las mesas. Corregir capa a capa, no al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17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35–50 min.</a:t>
            </a:r>
          </a:p>
          <a:p>
            <a:r>
              <a:rPr lang="es-CL" sz="1200" b="0" dirty="0"/>
              <a:t>Aviso obligatorio antes de que abran nada: no pegar información confidencial ni datos de personas reales. El caso es ficticio y así se queda.</a:t>
            </a:r>
          </a:p>
          <a:p>
            <a:r>
              <a:rPr lang="es-CL" sz="1200" b="0" dirty="0"/>
              <a:t>A los 12 minutos avisar: «quedan tres».</a:t>
            </a:r>
          </a:p>
          <a:p>
            <a:r>
              <a:rPr lang="es-CL" sz="1200" b="0" dirty="0"/>
              <a:t>Contingencia: si la plataforma no carga, se trabaja en papel con la ficha 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18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50–62 min.</a:t>
            </a:r>
          </a:p>
          <a:p>
            <a:r>
              <a:rPr lang="es-CL" sz="1200" b="0" dirty="0"/>
              <a:t>Esta es la regla que más cuesta: quieren limpiar la respuesta de inmediato. Insistir en que el material en bruto es la evidencia.</a:t>
            </a:r>
          </a:p>
          <a:p>
            <a:r>
              <a:rPr lang="es-CL" sz="1200" b="0" dirty="0"/>
              <a:t>Si alguien no tiene acceso a una herramienta, usar la respuesta precalculada de la ficha 09.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19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62–72 min.</a:t>
            </a:r>
          </a:p>
          <a:p>
            <a:r>
              <a:rPr lang="es-CL" sz="1200" b="0" dirty="0"/>
              <a:t>Aquí es donde se retoman las respuestas que el grupo dio en el minuto 3.</a:t>
            </a:r>
          </a:p>
          <a:p>
            <a:r>
              <a:rPr lang="es-CL" sz="1200" b="0" dirty="0"/>
              <a:t>Abrir taller-diat.vercel.app → Verificación.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20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62–72 min.</a:t>
            </a:r>
          </a:p>
          <a:p>
            <a:r>
              <a:rPr lang="es-CL" sz="1200" b="0" dirty="0"/>
              <a:t>El estado que más cuesta distinguir es «inferencia»: no está mal razonado, está mal etiquetado.</a:t>
            </a:r>
          </a:p>
          <a:p>
            <a:r>
              <a:rPr lang="es-CL" sz="1200" b="0" dirty="0"/>
              <a:t>El error más común del grupo: marcar «falsa» todo lo que no encuentran en dos minutos. Recordar que «sin fuente» y «falsa» son cosas distintas.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21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62–72 min.</a:t>
            </a:r>
          </a:p>
          <a:p>
            <a:r>
              <a:rPr lang="es-CL" sz="1200" b="0" dirty="0"/>
              <a:t>No adelantar esta diapositiva: mostrarla DESPUÉS de que los equipos hayan clasificado.</a:t>
            </a:r>
          </a:p>
          <a:p>
            <a:r>
              <a:rPr lang="es-CL" sz="1200" b="0" dirty="0"/>
              <a:t>La trampa de la vigencia es la más valiosa de toda la sesión. Si un equipo la detectó solo, pedirle que cuente cómo.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22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0" dirty="0"/>
              <a:t>[RELATOR B / TODOS] 72–82 min.</a:t>
            </a:r>
          </a:p>
          <a:p>
            <a:r>
              <a:rPr lang="es-CL" sz="1200" b="0" dirty="0"/>
              <a:t>Este es el producto que se llevan de la sesión.</a:t>
            </a:r>
          </a:p>
          <a:p>
            <a:r>
              <a:rPr lang="es-CL" sz="1200" b="0" dirty="0"/>
              <a:t>Se puede completar en la plataforma o en la ficha 02 impresa.</a:t>
            </a:r>
          </a:p>
          <a:p>
            <a:r>
              <a:rPr lang="es-CL" sz="1200" b="0" dirty="0"/>
              <a:t>Recordar: registrar también la fecha de consulta. Sin fecha, la verificación no es trazable.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23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82–88 min.</a:t>
            </a:r>
          </a:p>
          <a:p>
            <a:r>
              <a:rPr lang="es-CL" sz="1200" b="0" dirty="0"/>
              <a:t>Equipo A revisa a equipo B y viceversa. Seis minutos.</a:t>
            </a:r>
          </a:p>
          <a:p>
            <a:r>
              <a:rPr lang="es-CL" sz="1200" b="0" dirty="0"/>
              <a:t>Se devuelve UNA observación concreta y escrita, no una impresión general. «Está bien» no es una observación.</a:t>
            </a:r>
          </a:p>
          <a:p>
            <a:r>
              <a:rPr lang="es-CL" sz="1200" b="0" dirty="0"/>
              <a:t>La quinta pregunta es la que más incomoda y la más útil.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24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Se intercala aquí, en menos de un minuto, o al abrir el laboratorio.</a:t>
            </a:r>
          </a:p>
          <a:p>
            <a:r>
              <a:rPr lang="es-CL" sz="1200" b="0" dirty="0"/>
              <a:t>Retomar la cuarta pregunta del diagnóstico, ahora sí. Sin culpabilizar a nadie: casi todo el mundo lo ha hecho alguna vez.</a:t>
            </a:r>
          </a:p>
          <a:p>
            <a:r>
              <a:rPr lang="es-CL" sz="1200" b="0" dirty="0"/>
              <a:t>Regla del taller: solo casos simulados o anonimizados.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25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88–90 min.</a:t>
            </a:r>
          </a:p>
          <a:p>
            <a:r>
              <a:rPr lang="es-CL" sz="1200" b="0" dirty="0"/>
              <a:t>Dos minutos exactos. Tres líneas por persona, en papel.</a:t>
            </a:r>
          </a:p>
          <a:p>
            <a:r>
              <a:rPr lang="es-CL" sz="1200" b="0" dirty="0"/>
              <a:t>Coordinación pedagógica recoge los tickets: alimentan el ajuste de la sesión 2.</a:t>
            </a:r>
          </a:p>
          <a:p>
            <a:r>
              <a:rPr lang="es-CL" sz="1200" b="0" dirty="0"/>
              <a:t>Anuncio de cierre: la próxima sesión no empieza de cero. Trabajaremos sobre este mismo caso, pero convertido en un proceso con pasos.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26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titleStyle>
    <p:body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bodyStyle>
    <p:other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" name="s3"/>
          <p:cNvSpPr txBox="1"/>
          <p:nvPr/>
        </p:nvSpPr>
        <p:spPr>
          <a:xfrm>
            <a:off x="0" y="0"/>
            <a:ext cx="6096000" cy="762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" name="s4"/>
          <p:cNvSpPr txBox="1"/>
          <p:nvPr/>
        </p:nvSpPr>
        <p:spPr>
          <a:xfrm>
            <a:off x="6096000" y="0"/>
            <a:ext cx="6096000" cy="762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" name="s5"/>
          <p:cNvSpPr txBox="1"/>
          <p:nvPr/>
        </p:nvSpPr>
        <p:spPr>
          <a:xfrm>
            <a:off x="711200" y="1676400"/>
            <a:ext cx="107696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50" b="1" i="0" spc="300" cap="all" dirty="0">
                <a:solidFill>
                  <a:srgbClr val="06B6D4"/>
                </a:solidFill>
                <a:latin typeface="Consolas"/>
                <a:cs typeface="Consolas"/>
              </a:rPr>
              <a:t>Sesión 1 de 3 · Programa DIAT PUCV</a:t>
            </a:r>
          </a:p>
        </p:txBody>
      </p:sp>
      <p:sp>
        <p:nvSpPr>
          <p:cNvPr id="6" name="s6"/>
          <p:cNvSpPr txBox="1"/>
          <p:nvPr/>
        </p:nvSpPr>
        <p:spPr>
          <a:xfrm>
            <a:off x="711200" y="21844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4800" b="1" i="0" dirty="0">
                <a:solidFill>
                  <a:srgbClr val="F8FAFC"/>
                </a:solidFill>
                <a:latin typeface="Trebuchet MS"/>
                <a:cs typeface="Trebuchet MS"/>
              </a:rPr>
              <a:t>Del prompt aislado al razonamiento jurídico asistido</a:t>
            </a:r>
          </a:p>
        </p:txBody>
      </p:sp>
      <p:sp>
        <p:nvSpPr>
          <p:cNvPr id="7" name="s7"/>
          <p:cNvSpPr txBox="1"/>
          <p:nvPr/>
        </p:nvSpPr>
        <p:spPr>
          <a:xfrm>
            <a:off x="711200" y="38100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2000" b="0" i="0" dirty="0">
                <a:solidFill>
                  <a:srgbClr val="22D3EE"/>
                </a:solidFill>
                <a:latin typeface="Trebuchet MS"/>
                <a:cs typeface="Trebuchet MS"/>
              </a:rPr>
              <a:t>De la pregunta jurídica al resultado verificable</a:t>
            </a:r>
          </a:p>
        </p:txBody>
      </p:sp>
      <p:sp>
        <p:nvSpPr>
          <p:cNvPr id="8" name="s8"/>
          <p:cNvSpPr txBox="1"/>
          <p:nvPr/>
        </p:nvSpPr>
        <p:spPr>
          <a:xfrm>
            <a:off x="711200" y="4521200"/>
            <a:ext cx="1524000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" name="s9"/>
          <p:cNvSpPr txBox="1"/>
          <p:nvPr/>
        </p:nvSpPr>
        <p:spPr>
          <a:xfrm>
            <a:off x="711200" y="48260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Jueves 27 de agosto de 2026 · 15:00–16:30 hrs.</a:t>
            </a:r>
          </a:p>
        </p:txBody>
      </p:sp>
      <p:sp>
        <p:nvSpPr>
          <p:cNvPr id="10" name="s10"/>
          <p:cNvSpPr txBox="1"/>
          <p:nvPr/>
        </p:nvSpPr>
        <p:spPr>
          <a:xfrm>
            <a:off x="711200" y="51562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Facultad y Escuela de Derecho PUCV · Valparaíso</a:t>
            </a:r>
          </a:p>
        </p:txBody>
      </p:sp>
      <p:sp>
        <p:nvSpPr>
          <p:cNvPr id="11" name="s11"/>
          <p:cNvSpPr txBox="1"/>
          <p:nvPr/>
        </p:nvSpPr>
        <p:spPr>
          <a:xfrm>
            <a:off x="711200" y="54864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Producto de la jornada: prompt estructurado + matriz de verificación</a:t>
            </a:r>
          </a:p>
        </p:txBody>
      </p:sp>
      <p:sp>
        <p:nvSpPr>
          <p:cNvPr id="12" name="s1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" name="s14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" name="s15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" name="s16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Activación</a:t>
            </a:r>
          </a:p>
        </p:txBody>
      </p:sp>
      <p:sp>
        <p:nvSpPr>
          <p:cNvPr id="17" name="s17"/>
          <p:cNvSpPr txBox="1"/>
          <p:nvPr/>
        </p:nvSpPr>
        <p:spPr>
          <a:xfrm>
            <a:off x="711200" y="787400"/>
            <a:ext cx="107696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¿Qué hace que una respuesta de IA parezca correcta aunque no lo sea?</a:t>
            </a:r>
          </a:p>
        </p:txBody>
      </p:sp>
      <p:sp>
        <p:nvSpPr>
          <p:cNvPr id="18" name="s18"/>
          <p:cNvSpPr txBox="1"/>
          <p:nvPr/>
        </p:nvSpPr>
        <p:spPr>
          <a:xfrm>
            <a:off x="711200" y="1879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" name="s19"/>
          <p:cNvSpPr txBox="1"/>
          <p:nvPr/>
        </p:nvSpPr>
        <p:spPr>
          <a:xfrm>
            <a:off x="711200" y="21082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Treinta segundos para pensarlo. Dos o tres respuestas en voz alta. No hay respuesta mala: la pregunta se contesta sola al final de la sesión.</a:t>
            </a:r>
          </a:p>
        </p:txBody>
      </p:sp>
      <p:sp>
        <p:nvSpPr>
          <p:cNvPr id="20" name="s20"/>
          <p:cNvSpPr txBox="1"/>
          <p:nvPr/>
        </p:nvSpPr>
        <p:spPr>
          <a:xfrm>
            <a:off x="711200" y="3048000"/>
            <a:ext cx="19685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06B6D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Está bien escrita</a:t>
            </a:r>
          </a:p>
        </p:txBody>
      </p:sp>
      <p:sp>
        <p:nvSpPr>
          <p:cNvPr id="21" name="s21"/>
          <p:cNvSpPr txBox="1"/>
          <p:nvPr/>
        </p:nvSpPr>
        <p:spPr>
          <a:xfrm>
            <a:off x="2781300" y="3048000"/>
            <a:ext cx="14859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06B6D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Suena segura</a:t>
            </a:r>
          </a:p>
        </p:txBody>
      </p:sp>
      <p:sp>
        <p:nvSpPr>
          <p:cNvPr id="22" name="s22"/>
          <p:cNvSpPr txBox="1"/>
          <p:nvPr/>
        </p:nvSpPr>
        <p:spPr>
          <a:xfrm>
            <a:off x="4368800" y="3048000"/>
            <a:ext cx="11938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06B6D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Cita algo</a:t>
            </a:r>
          </a:p>
        </p:txBody>
      </p:sp>
      <p:sp>
        <p:nvSpPr>
          <p:cNvPr id="23" name="s23"/>
          <p:cNvSpPr txBox="1"/>
          <p:nvPr/>
        </p:nvSpPr>
        <p:spPr>
          <a:xfrm>
            <a:off x="5664200" y="3048000"/>
            <a:ext cx="18796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06B6D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Tiene estructura</a:t>
            </a:r>
          </a:p>
        </p:txBody>
      </p:sp>
      <p:sp>
        <p:nvSpPr>
          <p:cNvPr id="24" name="s24"/>
          <p:cNvSpPr txBox="1"/>
          <p:nvPr/>
        </p:nvSpPr>
        <p:spPr>
          <a:xfrm>
            <a:off x="7645400" y="3048000"/>
            <a:ext cx="3327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06B6D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Coincide con lo que yo esperaba</a:t>
            </a:r>
          </a:p>
        </p:txBody>
      </p:sp>
      <p:sp>
        <p:nvSpPr>
          <p:cNvPr id="25" name="s2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" name="s2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7" name="s2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 / 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2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9" name="s2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" name="s3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" name="s3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Diagnóstico de entrada</a:t>
            </a:r>
          </a:p>
        </p:txBody>
      </p:sp>
      <p:sp>
        <p:nvSpPr>
          <p:cNvPr id="32" name="s3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Cinco preguntas, a mano alzada</a:t>
            </a:r>
          </a:p>
        </p:txBody>
      </p:sp>
      <p:sp>
        <p:nvSpPr>
          <p:cNvPr id="33" name="s3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4" name="s34"/>
          <p:cNvSpPr txBox="1"/>
          <p:nvPr/>
        </p:nvSpPr>
        <p:spPr>
          <a:xfrm>
            <a:off x="711200" y="1689100"/>
            <a:ext cx="38100" cy="177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5" name="s35"/>
          <p:cNvSpPr txBox="1"/>
          <p:nvPr/>
        </p:nvSpPr>
        <p:spPr>
          <a:xfrm>
            <a:off x="914400" y="1600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¿Con qué frecuencia usas IA para algo de tus estudios de Derecho?</a:t>
            </a:r>
          </a:p>
        </p:txBody>
      </p:sp>
      <p:sp>
        <p:nvSpPr>
          <p:cNvPr id="36" name="s36"/>
          <p:cNvSpPr txBox="1"/>
          <p:nvPr/>
        </p:nvSpPr>
        <p:spPr>
          <a:xfrm>
            <a:off x="711200" y="2146300"/>
            <a:ext cx="38100" cy="177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" name="s37"/>
          <p:cNvSpPr txBox="1"/>
          <p:nvPr/>
        </p:nvSpPr>
        <p:spPr>
          <a:xfrm>
            <a:off x="914400" y="2057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Cuando una respuesta te parece bien escrita, ¿cuánto confías en que además es correcta?</a:t>
            </a:r>
          </a:p>
        </p:txBody>
      </p:sp>
      <p:sp>
        <p:nvSpPr>
          <p:cNvPr id="38" name="s38"/>
          <p:cNvSpPr txBox="1"/>
          <p:nvPr/>
        </p:nvSpPr>
        <p:spPr>
          <a:xfrm>
            <a:off x="711200" y="2603500"/>
            <a:ext cx="38100" cy="177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9" name="s39"/>
          <p:cNvSpPr txBox="1"/>
          <p:nvPr/>
        </p:nvSpPr>
        <p:spPr>
          <a:xfrm>
            <a:off x="914400" y="2514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¿Has comprobado alguna vez en la fuente oficial una norma que te citó una IA?</a:t>
            </a:r>
          </a:p>
        </p:txBody>
      </p:sp>
      <p:sp>
        <p:nvSpPr>
          <p:cNvPr id="40" name="s40"/>
          <p:cNvSpPr txBox="1"/>
          <p:nvPr/>
        </p:nvSpPr>
        <p:spPr>
          <a:xfrm>
            <a:off x="711200" y="3060700"/>
            <a:ext cx="38100" cy="177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1" name="s41"/>
          <p:cNvSpPr txBox="1"/>
          <p:nvPr/>
        </p:nvSpPr>
        <p:spPr>
          <a:xfrm>
            <a:off x="914400" y="2971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¿Has pegado alguna vez un documento con nombres o RUT de una persona real?</a:t>
            </a:r>
          </a:p>
        </p:txBody>
      </p:sp>
      <p:sp>
        <p:nvSpPr>
          <p:cNvPr id="42" name="s42"/>
          <p:cNvSpPr txBox="1"/>
          <p:nvPr/>
        </p:nvSpPr>
        <p:spPr>
          <a:xfrm>
            <a:off x="711200" y="3517900"/>
            <a:ext cx="38100" cy="177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3" name="s43"/>
          <p:cNvSpPr txBox="1"/>
          <p:nvPr/>
        </p:nvSpPr>
        <p:spPr>
          <a:xfrm>
            <a:off x="914400" y="34290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¿Para qué la has usado con más frecuencia?</a:t>
            </a:r>
          </a:p>
        </p:txBody>
      </p:sp>
      <p:sp>
        <p:nvSpPr>
          <p:cNvPr id="44" name="s44"/>
          <p:cNvSpPr txBox="1"/>
          <p:nvPr/>
        </p:nvSpPr>
        <p:spPr>
          <a:xfrm>
            <a:off x="711200" y="39878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Anónimo. No se registran nombres ni correos. Se repite al final de la sesión 3 para ver qué cambió.</a:t>
            </a:r>
          </a:p>
        </p:txBody>
      </p:sp>
      <p:sp>
        <p:nvSpPr>
          <p:cNvPr id="45" name="s4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6" name="s4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47" name="s4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3 / 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4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9" name="s4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0" name="s5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1" name="s5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Teoría mínima · 1 de 3</a:t>
            </a:r>
          </a:p>
        </p:txBody>
      </p:sp>
      <p:sp>
        <p:nvSpPr>
          <p:cNvPr id="52" name="s5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Qué hace realmente un modelo de lenguaje</a:t>
            </a:r>
          </a:p>
        </p:txBody>
      </p:sp>
      <p:sp>
        <p:nvSpPr>
          <p:cNvPr id="53" name="s5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4" name="s54"/>
          <p:cNvSpPr txBox="1"/>
          <p:nvPr/>
        </p:nvSpPr>
        <p:spPr>
          <a:xfrm>
            <a:off x="711200" y="1600200"/>
            <a:ext cx="50800" cy="1193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5" name="s55"/>
          <p:cNvSpPr txBox="1"/>
          <p:nvPr/>
        </p:nvSpPr>
        <p:spPr>
          <a:xfrm>
            <a:off x="990600" y="16002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Genera lenguaje de forma probabilística, condicionado por el contexto que recibe.</a:t>
            </a:r>
          </a:p>
        </p:txBody>
      </p:sp>
      <p:sp>
        <p:nvSpPr>
          <p:cNvPr id="56" name="s56"/>
          <p:cNvSpPr txBox="1"/>
          <p:nvPr/>
        </p:nvSpPr>
        <p:spPr>
          <a:xfrm>
            <a:off x="990600" y="28702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Y eso es todo lo técnico que necesitamos hoy.</a:t>
            </a:r>
          </a:p>
        </p:txBody>
      </p:sp>
      <p:sp>
        <p:nvSpPr>
          <p:cNvPr id="57" name="s57"/>
          <p:cNvSpPr txBox="1"/>
          <p:nvPr/>
        </p:nvSpPr>
        <p:spPr>
          <a:xfrm>
            <a:off x="711200" y="3378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Aprende patrones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De enormes cantidades de texto. No de una base de datos de verdades.</a:t>
            </a:r>
          </a:p>
        </p:txBody>
      </p:sp>
      <p:sp>
        <p:nvSpPr>
          <p:cNvPr id="58" name="s58"/>
          <p:cNvSpPr txBox="1"/>
          <p:nvPr/>
        </p:nvSpPr>
        <p:spPr>
          <a:xfrm>
            <a:off x="4356100" y="3378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Predice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Qué texto sigue al texto que le diste. Nada más.</a:t>
            </a:r>
          </a:p>
        </p:txBody>
      </p:sp>
      <p:sp>
        <p:nvSpPr>
          <p:cNvPr id="59" name="s59"/>
          <p:cNvSpPr txBox="1"/>
          <p:nvPr/>
        </p:nvSpPr>
        <p:spPr>
          <a:xfrm>
            <a:off x="8001000" y="3378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No consulta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abre la ley ni el expediente, salvo que se los des tú.</a:t>
            </a:r>
          </a:p>
        </p:txBody>
      </p:sp>
      <p:sp>
        <p:nvSpPr>
          <p:cNvPr id="60" name="s60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1" name="s61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62" name="s62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4 / 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6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4" name="s64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5" name="s65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6" name="s66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Teoría mínima · 2 de 3</a:t>
            </a:r>
          </a:p>
        </p:txBody>
      </p:sp>
      <p:sp>
        <p:nvSpPr>
          <p:cNvPr id="67" name="s67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Qué NO implica que responda bien</a:t>
            </a:r>
          </a:p>
        </p:txBody>
      </p:sp>
      <p:sp>
        <p:nvSpPr>
          <p:cNvPr id="68" name="s68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9" name="s69"/>
          <p:cNvSpPr txBox="1"/>
          <p:nvPr/>
        </p:nvSpPr>
        <p:spPr>
          <a:xfrm>
            <a:off x="711200" y="1600200"/>
            <a:ext cx="914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Verdad</a:t>
            </a:r>
          </a:p>
        </p:txBody>
      </p:sp>
      <p:sp>
        <p:nvSpPr>
          <p:cNvPr id="70" name="s70"/>
          <p:cNvSpPr txBox="1"/>
          <p:nvPr/>
        </p:nvSpPr>
        <p:spPr>
          <a:xfrm>
            <a:off x="1727200" y="1600200"/>
            <a:ext cx="19685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Vigencia jurídica</a:t>
            </a:r>
          </a:p>
        </p:txBody>
      </p:sp>
      <p:sp>
        <p:nvSpPr>
          <p:cNvPr id="71" name="s71"/>
          <p:cNvSpPr txBox="1"/>
          <p:nvPr/>
        </p:nvSpPr>
        <p:spPr>
          <a:xfrm>
            <a:off x="3797300" y="1600200"/>
            <a:ext cx="13970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Fuente real</a:t>
            </a:r>
          </a:p>
        </p:txBody>
      </p:sp>
      <p:sp>
        <p:nvSpPr>
          <p:cNvPr id="72" name="s72"/>
          <p:cNvSpPr txBox="1"/>
          <p:nvPr/>
        </p:nvSpPr>
        <p:spPr>
          <a:xfrm>
            <a:off x="5295900" y="1600200"/>
            <a:ext cx="25527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Interpretación correcta</a:t>
            </a:r>
          </a:p>
        </p:txBody>
      </p:sp>
      <p:sp>
        <p:nvSpPr>
          <p:cNvPr id="73" name="s73"/>
          <p:cNvSpPr txBox="1"/>
          <p:nvPr/>
        </p:nvSpPr>
        <p:spPr>
          <a:xfrm>
            <a:off x="7950200" y="1600200"/>
            <a:ext cx="11938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Intención</a:t>
            </a:r>
          </a:p>
        </p:txBody>
      </p:sp>
      <p:sp>
        <p:nvSpPr>
          <p:cNvPr id="74" name="s74"/>
          <p:cNvSpPr txBox="1"/>
          <p:nvPr/>
        </p:nvSpPr>
        <p:spPr>
          <a:xfrm>
            <a:off x="9245600" y="1600200"/>
            <a:ext cx="17780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Responsabilidad</a:t>
            </a:r>
          </a:p>
        </p:txBody>
      </p:sp>
      <p:sp>
        <p:nvSpPr>
          <p:cNvPr id="75" name="s75"/>
          <p:cNvSpPr txBox="1"/>
          <p:nvPr/>
        </p:nvSpPr>
        <p:spPr>
          <a:xfrm>
            <a:off x="711200" y="21082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Ninguna de estas seis cosas viene incluida. Todas hay que ponerlas nosotros: unas al formular la tarea y otras al revisar el resultado.</a:t>
            </a:r>
          </a:p>
        </p:txBody>
      </p:sp>
      <p:sp>
        <p:nvSpPr>
          <p:cNvPr id="76" name="s76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7" name="s77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78" name="s78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5 / 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7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0" name="s80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1" name="s81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2" name="s82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Teoría mínima · 3 de 3</a:t>
            </a:r>
          </a:p>
        </p:txBody>
      </p:sp>
      <p:sp>
        <p:nvSpPr>
          <p:cNvPr id="83" name="s83"/>
          <p:cNvSpPr txBox="1"/>
          <p:nvPr/>
        </p:nvSpPr>
        <p:spPr>
          <a:xfrm>
            <a:off x="711200" y="7874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 fluidez es una propiedad del lenguaje generado. La corrección jurídica exige verificación externa.</a:t>
            </a:r>
          </a:p>
        </p:txBody>
      </p:sp>
      <p:sp>
        <p:nvSpPr>
          <p:cNvPr id="84" name="s84"/>
          <p:cNvSpPr txBox="1"/>
          <p:nvPr/>
        </p:nvSpPr>
        <p:spPr>
          <a:xfrm>
            <a:off x="711200" y="2387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5" name="s85"/>
          <p:cNvSpPr txBox="1"/>
          <p:nvPr/>
        </p:nvSpPr>
        <p:spPr>
          <a:xfrm>
            <a:off x="711200" y="2616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A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Plausible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Suena bien, está bien escrita, es coherente. No basta.</a:t>
            </a:r>
          </a:p>
        </p:txBody>
      </p:sp>
      <p:sp>
        <p:nvSpPr>
          <p:cNvPr id="86" name="s86"/>
          <p:cNvSpPr txBox="1"/>
          <p:nvPr/>
        </p:nvSpPr>
        <p:spPr>
          <a:xfrm>
            <a:off x="4356100" y="2616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B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Correcta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Afirma cosas que efectivamente son así. Sigue sin bastar.</a:t>
            </a:r>
          </a:p>
        </p:txBody>
      </p:sp>
      <p:sp>
        <p:nvSpPr>
          <p:cNvPr id="87" name="s87"/>
          <p:cNvSpPr txBox="1"/>
          <p:nvPr/>
        </p:nvSpPr>
        <p:spPr>
          <a:xfrm>
            <a:off x="8001000" y="2616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C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Jurídicamente fundada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Es correcta, indica su fuente vigente y muestra cómo conecta hecho y norma.</a:t>
            </a:r>
          </a:p>
        </p:txBody>
      </p:sp>
      <p:sp>
        <p:nvSpPr>
          <p:cNvPr id="88" name="s88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9" name="s89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90" name="s90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6 / 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9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2" name="s92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3" name="s93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818CF8"/>
                </a:solidFill>
                <a:latin typeface="Consolas"/>
                <a:cs typeface="Consolas"/>
              </a:rPr>
              <a:t>Demostración en vivo</a:t>
            </a:r>
          </a:p>
        </p:txBody>
      </p:sp>
      <p:sp>
        <p:nvSpPr>
          <p:cNvPr id="94" name="s94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El prompt insuficiente</a:t>
            </a:r>
          </a:p>
        </p:txBody>
      </p:sp>
      <p:sp>
        <p:nvSpPr>
          <p:cNvPr id="95" name="s95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Caso CT-01 · La cláusula que se modifica sola</a:t>
            </a:r>
          </a:p>
        </p:txBody>
      </p:sp>
      <p:sp>
        <p:nvSpPr>
          <p:cNvPr id="96" name="s96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97" name="s9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7 / 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9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9" name="s9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0" name="s10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1" name="s10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Caso CT-01</a:t>
            </a:r>
          </a:p>
        </p:txBody>
      </p:sp>
      <p:sp>
        <p:nvSpPr>
          <p:cNvPr id="102" name="s10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 cláusula que se modifica sola</a:t>
            </a:r>
          </a:p>
        </p:txBody>
      </p:sp>
      <p:sp>
        <p:nvSpPr>
          <p:cNvPr id="103" name="s10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4" name="s104"/>
          <p:cNvSpPr txBox="1"/>
          <p:nvPr/>
        </p:nvSpPr>
        <p:spPr>
          <a:xfrm>
            <a:off x="711200" y="1600200"/>
            <a:ext cx="10769600" cy="1905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818CF8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El proveedor podrá modificar unilateralmente las tarifas, los plazos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y las condiciones del servicio en cualquier momento, sin necesidad de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aviso previo. El uso continuado de la aplicación constituye aceptación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de las modificaciones. El usuario autoriza a recopilar, tratar y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comunicar a terceros sus datos de geolocalización, contactos y hábitos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de desplazamiento, con fines comerciales presentes o futuros.</a:t>
            </a:r>
          </a:p>
        </p:txBody>
      </p:sp>
      <p:sp>
        <p:nvSpPr>
          <p:cNvPr id="105" name="s105"/>
          <p:cNvSpPr txBox="1"/>
          <p:nvPr/>
        </p:nvSpPr>
        <p:spPr>
          <a:xfrm>
            <a:off x="889000" y="1485900"/>
            <a:ext cx="22606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818CF8"/>
                </a:solidFill>
                <a:latin typeface="Consolas"/>
                <a:cs typeface="Consolas"/>
              </a:rPr>
              <a:t>Cláusula (caso ficticio)</a:t>
            </a:r>
          </a:p>
        </p:txBody>
      </p:sp>
      <p:sp>
        <p:nvSpPr>
          <p:cNvPr id="106" name="s106"/>
          <p:cNvSpPr txBox="1"/>
          <p:nvPr/>
        </p:nvSpPr>
        <p:spPr>
          <a:xfrm>
            <a:off x="711200" y="3708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VeloUrbano SpA, empresa ficticia de arriendo de bicicletas por aplicación. Una usuaria reclama porque la tarifa por minuto subió un 40 % sin aviso.</a:t>
            </a:r>
          </a:p>
        </p:txBody>
      </p:sp>
      <p:sp>
        <p:nvSpPr>
          <p:cNvPr id="107" name="s107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8" name="s108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09" name="s109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8 / 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1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1" name="s111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2" name="s112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3" name="s113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Demostración</a:t>
            </a:r>
          </a:p>
        </p:txBody>
      </p:sp>
      <p:sp>
        <p:nvSpPr>
          <p:cNvPr id="114" name="s114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Le preguntamos lo obvio</a:t>
            </a:r>
          </a:p>
        </p:txBody>
      </p:sp>
      <p:sp>
        <p:nvSpPr>
          <p:cNvPr id="115" name="s115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6" name="s116"/>
          <p:cNvSpPr txBox="1"/>
          <p:nvPr/>
        </p:nvSpPr>
        <p:spPr>
          <a:xfrm>
            <a:off x="711200" y="1600200"/>
            <a:ext cx="10769600" cy="635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FB7185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¿Es válida esta cláusula?</a:t>
            </a:r>
          </a:p>
        </p:txBody>
      </p:sp>
      <p:sp>
        <p:nvSpPr>
          <p:cNvPr id="117" name="s117"/>
          <p:cNvSpPr txBox="1"/>
          <p:nvPr/>
        </p:nvSpPr>
        <p:spPr>
          <a:xfrm>
            <a:off x="889000" y="1485900"/>
            <a:ext cx="10033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FB7185"/>
                </a:solidFill>
                <a:latin typeface="Consolas"/>
                <a:cs typeface="Consolas"/>
              </a:rPr>
              <a:t>El prompt</a:t>
            </a:r>
          </a:p>
        </p:txBody>
      </p:sp>
      <p:sp>
        <p:nvSpPr>
          <p:cNvPr id="118" name="s118"/>
          <p:cNvSpPr txBox="1"/>
          <p:nvPr/>
        </p:nvSpPr>
        <p:spPr>
          <a:xfrm>
            <a:off x="711200" y="2438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La respuesta llega en segundos. Está bien escrita, tiene estructura, cita artículos y concluye con seguridad. Y no sirve.</a:t>
            </a:r>
          </a:p>
        </p:txBody>
      </p:sp>
      <p:sp>
        <p:nvSpPr>
          <p:cNvPr id="119" name="s119"/>
          <p:cNvSpPr txBox="1"/>
          <p:nvPr/>
        </p:nvSpPr>
        <p:spPr>
          <a:xfrm>
            <a:off x="711200" y="3378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?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Jurisdicción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dijimos que era Chile.</a:t>
            </a:r>
          </a:p>
        </p:txBody>
      </p:sp>
      <p:sp>
        <p:nvSpPr>
          <p:cNvPr id="120" name="s120"/>
          <p:cNvSpPr txBox="1"/>
          <p:nvPr/>
        </p:nvSpPr>
        <p:spPr>
          <a:xfrm>
            <a:off x="3454400" y="3378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?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Hechos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dijimos qué pasó.</a:t>
            </a:r>
          </a:p>
        </p:txBody>
      </p:sp>
      <p:sp>
        <p:nvSpPr>
          <p:cNvPr id="121" name="s121"/>
          <p:cNvSpPr txBox="1"/>
          <p:nvPr/>
        </p:nvSpPr>
        <p:spPr>
          <a:xfrm>
            <a:off x="6197600" y="3378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?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Finalidad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dijimos para qué la queremos.</a:t>
            </a:r>
          </a:p>
        </p:txBody>
      </p:sp>
      <p:sp>
        <p:nvSpPr>
          <p:cNvPr id="122" name="s122"/>
          <p:cNvSpPr txBox="1"/>
          <p:nvPr/>
        </p:nvSpPr>
        <p:spPr>
          <a:xfrm>
            <a:off x="8940800" y="3378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?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Fuentes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dijimos de dónde puede sacarla.</a:t>
            </a:r>
          </a:p>
        </p:txBody>
      </p:sp>
      <p:sp>
        <p:nvSpPr>
          <p:cNvPr id="123" name="s123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4" name="s124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25" name="s12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9 / 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12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7" name="s12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8" name="s12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9" name="s12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Demostración</a:t>
            </a:r>
          </a:p>
        </p:txBody>
      </p:sp>
      <p:sp>
        <p:nvSpPr>
          <p:cNvPr id="130" name="s130"/>
          <p:cNvSpPr txBox="1"/>
          <p:nvPr/>
        </p:nvSpPr>
        <p:spPr>
          <a:xfrm>
            <a:off x="711200" y="787400"/>
            <a:ext cx="107696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Lo que faltaba no era información: era especificación</a:t>
            </a:r>
          </a:p>
        </p:txBody>
      </p:sp>
      <p:sp>
        <p:nvSpPr>
          <p:cNvPr id="131" name="s131"/>
          <p:cNvSpPr txBox="1"/>
          <p:nvPr/>
        </p:nvSpPr>
        <p:spPr>
          <a:xfrm>
            <a:off x="711200" y="1879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2" name="s132"/>
          <p:cNvSpPr txBox="1"/>
          <p:nvPr/>
        </p:nvSpPr>
        <p:spPr>
          <a:xfrm>
            <a:off x="711200" y="2108200"/>
            <a:ext cx="14859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Jurisdicción</a:t>
            </a:r>
          </a:p>
        </p:txBody>
      </p:sp>
      <p:sp>
        <p:nvSpPr>
          <p:cNvPr id="133" name="s133"/>
          <p:cNvSpPr txBox="1"/>
          <p:nvPr/>
        </p:nvSpPr>
        <p:spPr>
          <a:xfrm>
            <a:off x="2298700" y="2108200"/>
            <a:ext cx="914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Hechos</a:t>
            </a:r>
          </a:p>
        </p:txBody>
      </p:sp>
      <p:sp>
        <p:nvSpPr>
          <p:cNvPr id="134" name="s134"/>
          <p:cNvSpPr txBox="1"/>
          <p:nvPr/>
        </p:nvSpPr>
        <p:spPr>
          <a:xfrm>
            <a:off x="3314700" y="2108200"/>
            <a:ext cx="11938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Finalidad</a:t>
            </a:r>
          </a:p>
        </p:txBody>
      </p:sp>
      <p:sp>
        <p:nvSpPr>
          <p:cNvPr id="135" name="s135"/>
          <p:cNvSpPr txBox="1"/>
          <p:nvPr/>
        </p:nvSpPr>
        <p:spPr>
          <a:xfrm>
            <a:off x="4610100" y="2108200"/>
            <a:ext cx="914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Fuente</a:t>
            </a:r>
          </a:p>
        </p:txBody>
      </p:sp>
      <p:sp>
        <p:nvSpPr>
          <p:cNvPr id="136" name="s136"/>
          <p:cNvSpPr txBox="1"/>
          <p:nvPr/>
        </p:nvSpPr>
        <p:spPr>
          <a:xfrm>
            <a:off x="5626100" y="2108200"/>
            <a:ext cx="18796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Fecha y vigencia</a:t>
            </a:r>
          </a:p>
        </p:txBody>
      </p:sp>
      <p:sp>
        <p:nvSpPr>
          <p:cNvPr id="137" name="s137"/>
          <p:cNvSpPr txBox="1"/>
          <p:nvPr/>
        </p:nvSpPr>
        <p:spPr>
          <a:xfrm>
            <a:off x="7607300" y="2108200"/>
            <a:ext cx="15875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Restricciones</a:t>
            </a:r>
          </a:p>
        </p:txBody>
      </p:sp>
      <p:sp>
        <p:nvSpPr>
          <p:cNvPr id="138" name="s138"/>
          <p:cNvSpPr txBox="1"/>
          <p:nvPr/>
        </p:nvSpPr>
        <p:spPr>
          <a:xfrm>
            <a:off x="9296400" y="2108200"/>
            <a:ext cx="18796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Nivel de certeza</a:t>
            </a:r>
          </a:p>
        </p:txBody>
      </p:sp>
      <p:sp>
        <p:nvSpPr>
          <p:cNvPr id="139" name="s139"/>
          <p:cNvSpPr txBox="1"/>
          <p:nvPr/>
        </p:nvSpPr>
        <p:spPr>
          <a:xfrm>
            <a:off x="711200" y="2540000"/>
            <a:ext cx="10033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FBBF24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Formato</a:t>
            </a:r>
          </a:p>
        </p:txBody>
      </p:sp>
      <p:sp>
        <p:nvSpPr>
          <p:cNvPr id="140" name="s140"/>
          <p:cNvSpPr txBox="1"/>
          <p:nvPr/>
        </p:nvSpPr>
        <p:spPr>
          <a:xfrm>
            <a:off x="711200" y="30480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Ocho cosas que no dijimos. La respuesta las inventó todas, y lo hizo bien: era lo único que podía hacer.</a:t>
            </a:r>
          </a:p>
        </p:txBody>
      </p:sp>
      <p:sp>
        <p:nvSpPr>
          <p:cNvPr id="141" name="s141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2" name="s142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43" name="s14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10 / 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14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5" name="s145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6" name="s146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06B6D4"/>
                </a:solidFill>
                <a:latin typeface="Consolas"/>
                <a:cs typeface="Consolas"/>
              </a:rPr>
              <a:t>El método</a:t>
            </a:r>
          </a:p>
        </p:txBody>
      </p:sp>
      <p:sp>
        <p:nvSpPr>
          <p:cNvPr id="147" name="s147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La estructura DIAT del prompt jurídico</a:t>
            </a:r>
          </a:p>
        </p:txBody>
      </p:sp>
      <p:sp>
        <p:nvSpPr>
          <p:cNvPr id="148" name="s148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Siete capas. Ninguna es un truco.</a:t>
            </a:r>
          </a:p>
        </p:txBody>
      </p:sp>
      <p:sp>
        <p:nvSpPr>
          <p:cNvPr id="149" name="s149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50" name="s150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11 / 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15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2" name="s152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3" name="s153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4" name="s154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Las siete capas · 1 de 2</a:t>
            </a:r>
          </a:p>
        </p:txBody>
      </p:sp>
      <p:sp>
        <p:nvSpPr>
          <p:cNvPr id="155" name="s155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Contexto, rol y tarea</a:t>
            </a:r>
          </a:p>
        </p:txBody>
      </p:sp>
      <p:sp>
        <p:nvSpPr>
          <p:cNvPr id="156" name="s156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7" name="s157"/>
          <p:cNvSpPr txBox="1"/>
          <p:nvPr/>
        </p:nvSpPr>
        <p:spPr>
          <a:xfrm>
            <a:off x="7112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Contexto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¿Quién pregunta, sobre qué hechos y en qué jurisdicción?</a:t>
            </a:r>
          </a:p>
        </p:txBody>
      </p:sp>
      <p:sp>
        <p:nvSpPr>
          <p:cNvPr id="158" name="s158"/>
          <p:cNvSpPr txBox="1"/>
          <p:nvPr/>
        </p:nvSpPr>
        <p:spPr>
          <a:xfrm>
            <a:off x="43561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Rol (opcional)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¿Desde qué punto de vista conviene que trabaje?</a:t>
            </a:r>
          </a:p>
        </p:txBody>
      </p:sp>
      <p:sp>
        <p:nvSpPr>
          <p:cNvPr id="159" name="s159"/>
          <p:cNvSpPr txBox="1"/>
          <p:nvPr/>
        </p:nvSpPr>
        <p:spPr>
          <a:xfrm>
            <a:off x="80010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Tarea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debe producir exactamente?</a:t>
            </a:r>
          </a:p>
        </p:txBody>
      </p:sp>
      <p:sp>
        <p:nvSpPr>
          <p:cNvPr id="160" name="s160"/>
          <p:cNvSpPr txBox="1"/>
          <p:nvPr/>
        </p:nvSpPr>
        <p:spPr>
          <a:xfrm>
            <a:off x="711200" y="3022600"/>
            <a:ext cx="10769600" cy="1905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06B6D4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Estudiante de Derecho en Chile. Contrato de adhesión de una app de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arriendo de bicicletas. Los hechos son los del caso CT-01.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Actúa como analista que prepara material para revisión de un abogado,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no como abogado que decide.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Identifica qué elementos de la cláusula podrían discutirse a la luz de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la Ley 19.496 y explica por qué.</a:t>
            </a:r>
          </a:p>
        </p:txBody>
      </p:sp>
      <p:sp>
        <p:nvSpPr>
          <p:cNvPr id="161" name="s161"/>
          <p:cNvSpPr txBox="1"/>
          <p:nvPr/>
        </p:nvSpPr>
        <p:spPr>
          <a:xfrm>
            <a:off x="889000" y="2908300"/>
            <a:ext cx="10033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06B6D4"/>
                </a:solidFill>
                <a:latin typeface="Consolas"/>
                <a:cs typeface="Consolas"/>
              </a:rPr>
              <a:t>Así se ve</a:t>
            </a:r>
          </a:p>
        </p:txBody>
      </p:sp>
      <p:sp>
        <p:nvSpPr>
          <p:cNvPr id="162" name="s16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3" name="s16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64" name="s16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12 / 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16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6" name="s16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7" name="s16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8" name="s16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Las siete capas · 2 de 2</a:t>
            </a:r>
          </a:p>
        </p:txBody>
      </p:sp>
      <p:sp>
        <p:nvSpPr>
          <p:cNvPr id="169" name="s16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Fuentes, restricciones, formato y control</a:t>
            </a:r>
          </a:p>
        </p:txBody>
      </p:sp>
      <p:sp>
        <p:nvSpPr>
          <p:cNvPr id="170" name="s17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1" name="s171"/>
          <p:cNvSpPr txBox="1"/>
          <p:nvPr/>
        </p:nvSpPr>
        <p:spPr>
          <a:xfrm>
            <a:off x="7112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Fuentes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¿De dónde puede y de dónde no puede sacar el fundamento?</a:t>
            </a:r>
          </a:p>
        </p:txBody>
      </p:sp>
      <p:sp>
        <p:nvSpPr>
          <p:cNvPr id="172" name="s172"/>
          <p:cNvSpPr txBox="1"/>
          <p:nvPr/>
        </p:nvSpPr>
        <p:spPr>
          <a:xfrm>
            <a:off x="34544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05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Restricciones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no debe hacer?</a:t>
            </a:r>
          </a:p>
        </p:txBody>
      </p:sp>
      <p:sp>
        <p:nvSpPr>
          <p:cNvPr id="173" name="s173"/>
          <p:cNvSpPr txBox="1"/>
          <p:nvPr/>
        </p:nvSpPr>
        <p:spPr>
          <a:xfrm>
            <a:off x="61976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06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Formato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¿Cómo quiero recibirlo para poder revisarlo?</a:t>
            </a:r>
          </a:p>
        </p:txBody>
      </p:sp>
      <p:sp>
        <p:nvSpPr>
          <p:cNvPr id="174" name="s174"/>
          <p:cNvSpPr txBox="1"/>
          <p:nvPr/>
        </p:nvSpPr>
        <p:spPr>
          <a:xfrm>
            <a:off x="89408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06B6D4"/>
                </a:solidFill>
                <a:latin typeface="Consolas"/>
                <a:cs typeface="Consolas"/>
              </a:rPr>
              <a:t>07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Control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¿Cómo debe declarar lo que no sabe?</a:t>
            </a:r>
          </a:p>
        </p:txBody>
      </p:sp>
      <p:sp>
        <p:nvSpPr>
          <p:cNvPr id="175" name="s175"/>
          <p:cNvSpPr txBox="1"/>
          <p:nvPr/>
        </p:nvSpPr>
        <p:spPr>
          <a:xfrm>
            <a:off x="711200" y="3022600"/>
            <a:ext cx="10769600" cy="1651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06B6D4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Usa exclusivamente la Ley 19.496 y la Ley 19.628 vigentes en BCN.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No inventes números de artículo. No cites jurisprudencia.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Devuélvelo como tabla: afirmación · norma · artículo · certeza.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Distingue afirmación textual, inferencia y recomendación.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Si no puedes verificar un punto, indícalo expresamente.</a:t>
            </a:r>
          </a:p>
        </p:txBody>
      </p:sp>
      <p:sp>
        <p:nvSpPr>
          <p:cNvPr id="176" name="s176"/>
          <p:cNvSpPr txBox="1"/>
          <p:nvPr/>
        </p:nvSpPr>
        <p:spPr>
          <a:xfrm>
            <a:off x="889000" y="2908300"/>
            <a:ext cx="30226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06B6D4"/>
                </a:solidFill>
                <a:latin typeface="Consolas"/>
                <a:cs typeface="Consolas"/>
              </a:rPr>
              <a:t>Las cuatro capas que cambian todo</a:t>
            </a:r>
          </a:p>
        </p:txBody>
      </p:sp>
      <p:sp>
        <p:nvSpPr>
          <p:cNvPr id="177" name="s177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8" name="s178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179" name="s179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13 / 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18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1" name="s181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2" name="s182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3" name="s183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Progresión</a:t>
            </a:r>
          </a:p>
        </p:txBody>
      </p:sp>
      <p:sp>
        <p:nvSpPr>
          <p:cNvPr id="184" name="s184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 misma consulta, seis veces</a:t>
            </a:r>
          </a:p>
        </p:txBody>
      </p:sp>
      <p:sp>
        <p:nvSpPr>
          <p:cNvPr id="185" name="s185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6" name="s186"/>
          <p:cNvSpPr txBox="1"/>
          <p:nvPr/>
        </p:nvSpPr>
        <p:spPr>
          <a:xfrm>
            <a:off x="711200" y="1600200"/>
            <a:ext cx="10769600" cy="330200"/>
          </a:xfrm>
          <a:prstGeom prst="rect">
            <a:avLst/>
          </a:prstGeom>
          <a:solidFill>
            <a:srgbClr val="121A2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7" name="s187"/>
          <p:cNvSpPr txBox="1"/>
          <p:nvPr/>
        </p:nvSpPr>
        <p:spPr>
          <a:xfrm>
            <a:off x="7112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818CF8"/>
                </a:solidFill>
                <a:latin typeface="Consolas"/>
                <a:cs typeface="Consolas"/>
              </a:rPr>
              <a:t>Nivel</a:t>
            </a:r>
          </a:p>
        </p:txBody>
      </p:sp>
      <p:sp>
        <p:nvSpPr>
          <p:cNvPr id="188" name="s188"/>
          <p:cNvSpPr txBox="1"/>
          <p:nvPr/>
        </p:nvSpPr>
        <p:spPr>
          <a:xfrm>
            <a:off x="43053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818CF8"/>
                </a:solidFill>
                <a:latin typeface="Consolas"/>
                <a:cs typeface="Consolas"/>
              </a:rPr>
              <a:t>Qué se añade</a:t>
            </a:r>
          </a:p>
        </p:txBody>
      </p:sp>
      <p:sp>
        <p:nvSpPr>
          <p:cNvPr id="189" name="s189"/>
          <p:cNvSpPr txBox="1"/>
          <p:nvPr/>
        </p:nvSpPr>
        <p:spPr>
          <a:xfrm>
            <a:off x="78994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818CF8"/>
                </a:solidFill>
                <a:latin typeface="Consolas"/>
                <a:cs typeface="Consolas"/>
              </a:rPr>
              <a:t>Qué sigue fallando</a:t>
            </a:r>
          </a:p>
        </p:txBody>
      </p:sp>
      <p:sp>
        <p:nvSpPr>
          <p:cNvPr id="190" name="s190"/>
          <p:cNvSpPr txBox="1"/>
          <p:nvPr/>
        </p:nvSpPr>
        <p:spPr>
          <a:xfrm>
            <a:off x="711200" y="1930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1" name="s191"/>
          <p:cNvSpPr txBox="1"/>
          <p:nvPr/>
        </p:nvSpPr>
        <p:spPr>
          <a:xfrm>
            <a:off x="7112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0</a:t>
            </a:r>
          </a:p>
        </p:txBody>
      </p:sp>
      <p:sp>
        <p:nvSpPr>
          <p:cNvPr id="192" name="s192"/>
          <p:cNvSpPr txBox="1"/>
          <p:nvPr/>
        </p:nvSpPr>
        <p:spPr>
          <a:xfrm>
            <a:off x="43053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Nada. «Analiza este contrato»</a:t>
            </a:r>
          </a:p>
        </p:txBody>
      </p:sp>
      <p:sp>
        <p:nvSpPr>
          <p:cNvPr id="193" name="s193"/>
          <p:cNvSpPr txBox="1"/>
          <p:nvPr/>
        </p:nvSpPr>
        <p:spPr>
          <a:xfrm>
            <a:off x="78994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No hay forma de decir si está bien</a:t>
            </a:r>
          </a:p>
        </p:txBody>
      </p:sp>
      <p:sp>
        <p:nvSpPr>
          <p:cNvPr id="194" name="s194"/>
          <p:cNvSpPr txBox="1"/>
          <p:nvPr/>
        </p:nvSpPr>
        <p:spPr>
          <a:xfrm>
            <a:off x="711200" y="2311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5" name="s195"/>
          <p:cNvSpPr txBox="1"/>
          <p:nvPr/>
        </p:nvSpPr>
        <p:spPr>
          <a:xfrm>
            <a:off x="7112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1</a:t>
            </a:r>
          </a:p>
        </p:txBody>
      </p:sp>
      <p:sp>
        <p:nvSpPr>
          <p:cNvPr id="196" name="s196"/>
          <p:cNvSpPr txBox="1"/>
          <p:nvPr/>
        </p:nvSpPr>
        <p:spPr>
          <a:xfrm>
            <a:off x="43053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Tarea nombrada</a:t>
            </a:r>
          </a:p>
        </p:txBody>
      </p:sp>
      <p:sp>
        <p:nvSpPr>
          <p:cNvPr id="197" name="s197"/>
          <p:cNvSpPr txBox="1"/>
          <p:nvPr/>
        </p:nvSpPr>
        <p:spPr>
          <a:xfrm>
            <a:off x="78994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¿Problemáticas según qué Derecho?</a:t>
            </a:r>
          </a:p>
        </p:txBody>
      </p:sp>
      <p:sp>
        <p:nvSpPr>
          <p:cNvPr id="198" name="s198"/>
          <p:cNvSpPr txBox="1"/>
          <p:nvPr/>
        </p:nvSpPr>
        <p:spPr>
          <a:xfrm>
            <a:off x="711200" y="2692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9" name="s199"/>
          <p:cNvSpPr txBox="1"/>
          <p:nvPr/>
        </p:nvSpPr>
        <p:spPr>
          <a:xfrm>
            <a:off x="7112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2</a:t>
            </a:r>
          </a:p>
        </p:txBody>
      </p:sp>
      <p:sp>
        <p:nvSpPr>
          <p:cNvPr id="200" name="s200"/>
          <p:cNvSpPr txBox="1"/>
          <p:nvPr/>
        </p:nvSpPr>
        <p:spPr>
          <a:xfrm>
            <a:off x="43053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Contexto, jurisdicción, finalidad</a:t>
            </a:r>
          </a:p>
        </p:txBody>
      </p:sp>
      <p:sp>
        <p:nvSpPr>
          <p:cNvPr id="201" name="s201"/>
          <p:cNvSpPr txBox="1"/>
          <p:nvPr/>
        </p:nvSpPr>
        <p:spPr>
          <a:xfrm>
            <a:off x="78994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Puede inventar la norma que cita</a:t>
            </a:r>
          </a:p>
        </p:txBody>
      </p:sp>
      <p:sp>
        <p:nvSpPr>
          <p:cNvPr id="202" name="s202"/>
          <p:cNvSpPr txBox="1"/>
          <p:nvPr/>
        </p:nvSpPr>
        <p:spPr>
          <a:xfrm>
            <a:off x="711200" y="3073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3" name="s203"/>
          <p:cNvSpPr txBox="1"/>
          <p:nvPr/>
        </p:nvSpPr>
        <p:spPr>
          <a:xfrm>
            <a:off x="7112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3</a:t>
            </a:r>
          </a:p>
        </p:txBody>
      </p:sp>
      <p:sp>
        <p:nvSpPr>
          <p:cNvPr id="204" name="s204"/>
          <p:cNvSpPr txBox="1"/>
          <p:nvPr/>
        </p:nvSpPr>
        <p:spPr>
          <a:xfrm>
            <a:off x="43053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Fuentes autorizadas y restricciones</a:t>
            </a:r>
          </a:p>
        </p:txBody>
      </p:sp>
      <p:sp>
        <p:nvSpPr>
          <p:cNvPr id="205" name="s205"/>
          <p:cNvSpPr txBox="1"/>
          <p:nvPr/>
        </p:nvSpPr>
        <p:spPr>
          <a:xfrm>
            <a:off x="78994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Texto corrido difícil de auditar</a:t>
            </a:r>
          </a:p>
        </p:txBody>
      </p:sp>
      <p:sp>
        <p:nvSpPr>
          <p:cNvPr id="206" name="s206"/>
          <p:cNvSpPr txBox="1"/>
          <p:nvPr/>
        </p:nvSpPr>
        <p:spPr>
          <a:xfrm>
            <a:off x="711200" y="3454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7" name="s207"/>
          <p:cNvSpPr txBox="1"/>
          <p:nvPr/>
        </p:nvSpPr>
        <p:spPr>
          <a:xfrm>
            <a:off x="7112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4</a:t>
            </a:r>
          </a:p>
        </p:txBody>
      </p:sp>
      <p:sp>
        <p:nvSpPr>
          <p:cNvPr id="208" name="s208"/>
          <p:cNvSpPr txBox="1"/>
          <p:nvPr/>
        </p:nvSpPr>
        <p:spPr>
          <a:xfrm>
            <a:off x="43053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Formato revisable</a:t>
            </a:r>
          </a:p>
        </p:txBody>
      </p:sp>
      <p:sp>
        <p:nvSpPr>
          <p:cNvPr id="209" name="s209"/>
          <p:cNvSpPr txBox="1"/>
          <p:nvPr/>
        </p:nvSpPr>
        <p:spPr>
          <a:xfrm>
            <a:off x="78994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No declara qué es inferencia suya</a:t>
            </a:r>
          </a:p>
        </p:txBody>
      </p:sp>
      <p:sp>
        <p:nvSpPr>
          <p:cNvPr id="210" name="s210"/>
          <p:cNvSpPr txBox="1"/>
          <p:nvPr/>
        </p:nvSpPr>
        <p:spPr>
          <a:xfrm>
            <a:off x="711200" y="3835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1" name="s211"/>
          <p:cNvSpPr txBox="1"/>
          <p:nvPr/>
        </p:nvSpPr>
        <p:spPr>
          <a:xfrm>
            <a:off x="7112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5</a:t>
            </a:r>
          </a:p>
        </p:txBody>
      </p:sp>
      <p:sp>
        <p:nvSpPr>
          <p:cNvPr id="212" name="s212"/>
          <p:cNvSpPr txBox="1"/>
          <p:nvPr/>
        </p:nvSpPr>
        <p:spPr>
          <a:xfrm>
            <a:off x="43053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Control y trazabilidad</a:t>
            </a:r>
          </a:p>
        </p:txBody>
      </p:sp>
      <p:sp>
        <p:nvSpPr>
          <p:cNvPr id="213" name="s213"/>
          <p:cNvSpPr txBox="1"/>
          <p:nvPr/>
        </p:nvSpPr>
        <p:spPr>
          <a:xfrm>
            <a:off x="78994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Ya se puede revisar línea por línea</a:t>
            </a:r>
          </a:p>
        </p:txBody>
      </p:sp>
      <p:sp>
        <p:nvSpPr>
          <p:cNvPr id="214" name="s21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5" name="s21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16" name="s21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14 / 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21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8" name="s218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9" name="s219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Actividad · 27–35 min</a:t>
            </a:r>
          </a:p>
        </p:txBody>
      </p:sp>
      <p:sp>
        <p:nvSpPr>
          <p:cNvPr id="220" name="s220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Autopsia de un mal prompt</a:t>
            </a:r>
          </a:p>
        </p:txBody>
      </p:sp>
      <p:sp>
        <p:nvSpPr>
          <p:cNvPr id="221" name="s221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Grupos de tres. Ocho minutos.</a:t>
            </a:r>
          </a:p>
        </p:txBody>
      </p:sp>
      <p:sp>
        <p:nvSpPr>
          <p:cNvPr id="222" name="s22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23" name="s22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15 / 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22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5" name="s225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6" name="s226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7" name="s227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Actividad</a:t>
            </a:r>
          </a:p>
        </p:txBody>
      </p:sp>
      <p:sp>
        <p:nvSpPr>
          <p:cNvPr id="228" name="s228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Qué hace cada grupo</a:t>
            </a:r>
          </a:p>
        </p:txBody>
      </p:sp>
      <p:sp>
        <p:nvSpPr>
          <p:cNvPr id="229" name="s229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0" name="s230"/>
          <p:cNvSpPr txBox="1"/>
          <p:nvPr/>
        </p:nvSpPr>
        <p:spPr>
          <a:xfrm>
            <a:off x="711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Leer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El prompt defectuoso que recibió el grupo.</a:t>
            </a:r>
          </a:p>
        </p:txBody>
      </p:sp>
      <p:sp>
        <p:nvSpPr>
          <p:cNvPr id="231" name="s231"/>
          <p:cNvSpPr txBox="1"/>
          <p:nvPr/>
        </p:nvSpPr>
        <p:spPr>
          <a:xfrm>
            <a:off x="3251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32" name="s232"/>
          <p:cNvSpPr txBox="1"/>
          <p:nvPr/>
        </p:nvSpPr>
        <p:spPr>
          <a:xfrm>
            <a:off x="3505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Marcar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Cuáles de las siete capas faltan.</a:t>
            </a:r>
          </a:p>
        </p:txBody>
      </p:sp>
      <p:sp>
        <p:nvSpPr>
          <p:cNvPr id="233" name="s233"/>
          <p:cNvSpPr txBox="1"/>
          <p:nvPr/>
        </p:nvSpPr>
        <p:spPr>
          <a:xfrm>
            <a:off x="6045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34" name="s234"/>
          <p:cNvSpPr txBox="1"/>
          <p:nvPr/>
        </p:nvSpPr>
        <p:spPr>
          <a:xfrm>
            <a:off x="6299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Escribir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Qué pregunta habría respondido cada capa ausente.</a:t>
            </a:r>
          </a:p>
        </p:txBody>
      </p:sp>
      <p:sp>
        <p:nvSpPr>
          <p:cNvPr id="235" name="s235"/>
          <p:cNvSpPr txBox="1"/>
          <p:nvPr/>
        </p:nvSpPr>
        <p:spPr>
          <a:xfrm>
            <a:off x="8839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36" name="s236"/>
          <p:cNvSpPr txBox="1"/>
          <p:nvPr/>
        </p:nvSpPr>
        <p:spPr>
          <a:xfrm>
            <a:off x="9093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Elegir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La ausencia más grave y por qué.</a:t>
            </a:r>
          </a:p>
        </p:txBody>
      </p:sp>
      <p:sp>
        <p:nvSpPr>
          <p:cNvPr id="237" name="s237"/>
          <p:cNvSpPr txBox="1"/>
          <p:nvPr/>
        </p:nvSpPr>
        <p:spPr>
          <a:xfrm>
            <a:off x="711200" y="29718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Seis minutos de trabajo. Dos de puesta en común. No se corrige el prompt todavía: solo se diagnostica.</a:t>
            </a:r>
          </a:p>
        </p:txBody>
      </p:sp>
      <p:sp>
        <p:nvSpPr>
          <p:cNvPr id="238" name="s238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9" name="s239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40" name="s240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16 / 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24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2" name="s242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3" name="s243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Laboratorio · 35–62 min</a:t>
            </a:r>
          </a:p>
        </p:txBody>
      </p:sp>
      <p:sp>
        <p:nvSpPr>
          <p:cNvPr id="244" name="s244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Construir y ejecutar</a:t>
            </a:r>
          </a:p>
        </p:txBody>
      </p:sp>
      <p:sp>
        <p:nvSpPr>
          <p:cNvPr id="245" name="s245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Cada equipo, sobre el caso CT-01</a:t>
            </a:r>
          </a:p>
        </p:txBody>
      </p:sp>
      <p:sp>
        <p:nvSpPr>
          <p:cNvPr id="246" name="s246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47" name="s24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17 / 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24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9" name="s24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0" name="s25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1" name="s25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Laboratorio · 35–50 min</a:t>
            </a:r>
          </a:p>
        </p:txBody>
      </p:sp>
      <p:sp>
        <p:nvSpPr>
          <p:cNvPr id="252" name="s25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Las siete capas, en el Prompt Lab</a:t>
            </a:r>
          </a:p>
        </p:txBody>
      </p:sp>
      <p:sp>
        <p:nvSpPr>
          <p:cNvPr id="253" name="s25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4" name="s254"/>
          <p:cNvSpPr txBox="1"/>
          <p:nvPr/>
        </p:nvSpPr>
        <p:spPr>
          <a:xfrm>
            <a:off x="711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Abrir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taller-diat.vercel.app → Prompt Lab</a:t>
            </a:r>
          </a:p>
        </p:txBody>
      </p:sp>
      <p:sp>
        <p:nvSpPr>
          <p:cNvPr id="255" name="s255"/>
          <p:cNvSpPr txBox="1"/>
          <p:nvPr/>
        </p:nvSpPr>
        <p:spPr>
          <a:xfrm>
            <a:off x="3251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56" name="s256"/>
          <p:cNvSpPr txBox="1"/>
          <p:nvPr/>
        </p:nvSpPr>
        <p:spPr>
          <a:xfrm>
            <a:off x="3505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Completar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Las siete capas sobre el caso CT-01</a:t>
            </a:r>
          </a:p>
        </p:txBody>
      </p:sp>
      <p:sp>
        <p:nvSpPr>
          <p:cNvPr id="257" name="s257"/>
          <p:cNvSpPr txBox="1"/>
          <p:nvPr/>
        </p:nvSpPr>
        <p:spPr>
          <a:xfrm>
            <a:off x="6045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58" name="s258"/>
          <p:cNvSpPr txBox="1"/>
          <p:nvPr/>
        </p:nvSpPr>
        <p:spPr>
          <a:xfrm>
            <a:off x="6299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Revisar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Con la ficha 01 al lado</a:t>
            </a:r>
          </a:p>
        </p:txBody>
      </p:sp>
      <p:sp>
        <p:nvSpPr>
          <p:cNvPr id="259" name="s259"/>
          <p:cNvSpPr txBox="1"/>
          <p:nvPr/>
        </p:nvSpPr>
        <p:spPr>
          <a:xfrm>
            <a:off x="8839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60" name="s260"/>
          <p:cNvSpPr txBox="1"/>
          <p:nvPr/>
        </p:nvSpPr>
        <p:spPr>
          <a:xfrm>
            <a:off x="9093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Copiar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El prompt terminado</a:t>
            </a:r>
          </a:p>
        </p:txBody>
      </p:sp>
      <p:sp>
        <p:nvSpPr>
          <p:cNvPr id="261" name="s261"/>
          <p:cNvSpPr txBox="1"/>
          <p:nvPr/>
        </p:nvSpPr>
        <p:spPr>
          <a:xfrm>
            <a:off x="711200" y="2971800"/>
            <a:ext cx="10769600" cy="1092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Quince minutos. Si un equipo se atasca en «fuentes», el facilitador entrega la Ley 19.496 y la Ley 19.628 y sigue adelante: el objetivo no es investigar, es especificar.</a:t>
            </a:r>
          </a:p>
        </p:txBody>
      </p:sp>
      <p:sp>
        <p:nvSpPr>
          <p:cNvPr id="262" name="s26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3" name="s26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64" name="s26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18 / 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26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6" name="s26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7" name="s26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8" name="s26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Laboratorio · 50–62 min</a:t>
            </a:r>
          </a:p>
        </p:txBody>
      </p:sp>
      <p:sp>
        <p:nvSpPr>
          <p:cNvPr id="269" name="s26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Ejecutar y registrar, sin corregir todavía</a:t>
            </a:r>
          </a:p>
        </p:txBody>
      </p:sp>
      <p:sp>
        <p:nvSpPr>
          <p:cNvPr id="270" name="s27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1" name="s271"/>
          <p:cNvSpPr txBox="1"/>
          <p:nvPr/>
        </p:nvSpPr>
        <p:spPr>
          <a:xfrm>
            <a:off x="7112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Ahora sí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Ejecutar el prompt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Pegar la respuesta completa en el registro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Anotar herramienta y hora</a:t>
            </a:r>
          </a:p>
        </p:txBody>
      </p:sp>
      <p:sp>
        <p:nvSpPr>
          <p:cNvPr id="272" name="s272"/>
          <p:cNvSpPr txBox="1"/>
          <p:nvPr/>
        </p:nvSpPr>
        <p:spPr>
          <a:xfrm>
            <a:off x="62103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Todavía no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Corregir el texto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Borrar lo que suene mal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Decidir si la cláusula es válida</a:t>
            </a:r>
          </a:p>
        </p:txBody>
      </p:sp>
      <p:sp>
        <p:nvSpPr>
          <p:cNvPr id="273" name="s273"/>
          <p:cNvSpPr txBox="1"/>
          <p:nvPr/>
        </p:nvSpPr>
        <p:spPr>
          <a:xfrm>
            <a:off x="711200" y="3581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Primero se recoge el material en bruto. Si se corrige mientras se lee, se pierde el rastro de qué había antes.</a:t>
            </a:r>
          </a:p>
        </p:txBody>
      </p:sp>
      <p:sp>
        <p:nvSpPr>
          <p:cNvPr id="274" name="s27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5" name="s27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76" name="s27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19 / 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27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8" name="s278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9" name="s279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FB7185"/>
                </a:solidFill>
                <a:latin typeface="Consolas"/>
                <a:cs typeface="Consolas"/>
              </a:rPr>
              <a:t>Actividad · 62–72 min</a:t>
            </a:r>
          </a:p>
        </p:txBody>
      </p:sp>
      <p:sp>
        <p:nvSpPr>
          <p:cNvPr id="280" name="s280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Cazador de alucinaciones</a:t>
            </a:r>
          </a:p>
        </p:txBody>
      </p:sp>
      <p:sp>
        <p:nvSpPr>
          <p:cNvPr id="281" name="s281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No verificar el estilo. Verificar las afirmaciones.</a:t>
            </a:r>
          </a:p>
        </p:txBody>
      </p:sp>
      <p:sp>
        <p:nvSpPr>
          <p:cNvPr id="282" name="s28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83" name="s28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20 / 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28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85" name="s285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86" name="s286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87" name="s287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Cazador de alucinaciones</a:t>
            </a:r>
          </a:p>
        </p:txBody>
      </p:sp>
      <p:sp>
        <p:nvSpPr>
          <p:cNvPr id="288" name="s288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Cinco estados posibles de una afirmación</a:t>
            </a:r>
          </a:p>
        </p:txBody>
      </p:sp>
      <p:sp>
        <p:nvSpPr>
          <p:cNvPr id="289" name="s289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90" name="s290"/>
          <p:cNvSpPr txBox="1"/>
          <p:nvPr/>
        </p:nvSpPr>
        <p:spPr>
          <a:xfrm>
            <a:off x="711200" y="1600200"/>
            <a:ext cx="20066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Verificada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La encontré en la fuente y dice eso.</a:t>
            </a:r>
          </a:p>
        </p:txBody>
      </p:sp>
      <p:sp>
        <p:nvSpPr>
          <p:cNvPr id="291" name="s291"/>
          <p:cNvSpPr txBox="1"/>
          <p:nvPr/>
        </p:nvSpPr>
        <p:spPr>
          <a:xfrm>
            <a:off x="2895600" y="1600200"/>
            <a:ext cx="20066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Falsa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La busqué y no existe, o dice otra cosa.</a:t>
            </a:r>
          </a:p>
        </p:txBody>
      </p:sp>
      <p:sp>
        <p:nvSpPr>
          <p:cNvPr id="292" name="s292"/>
          <p:cNvSpPr txBox="1"/>
          <p:nvPr/>
        </p:nvSpPr>
        <p:spPr>
          <a:xfrm>
            <a:off x="5080000" y="1600200"/>
            <a:ext cx="20066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Dudosa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Demasiado categórica; le falta un matiz.</a:t>
            </a:r>
          </a:p>
        </p:txBody>
      </p:sp>
      <p:sp>
        <p:nvSpPr>
          <p:cNvPr id="293" name="s293"/>
          <p:cNvSpPr txBox="1"/>
          <p:nvPr/>
        </p:nvSpPr>
        <p:spPr>
          <a:xfrm>
            <a:off x="7264400" y="1600200"/>
            <a:ext cx="20066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Sin fuente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No dice de dónde sale y no la localicé.</a:t>
            </a:r>
          </a:p>
        </p:txBody>
      </p:sp>
      <p:sp>
        <p:nvSpPr>
          <p:cNvPr id="294" name="s294"/>
          <p:cNvSpPr txBox="1"/>
          <p:nvPr/>
        </p:nvSpPr>
        <p:spPr>
          <a:xfrm>
            <a:off x="9448800" y="1600200"/>
            <a:ext cx="20066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5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Inferencia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El modelo la dedujo y la presenta como dato.</a:t>
            </a:r>
          </a:p>
        </p:txBody>
      </p:sp>
      <p:sp>
        <p:nvSpPr>
          <p:cNvPr id="295" name="s29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96" name="s29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297" name="s29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21 / 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29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99" name="s29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0" name="s30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1" name="s30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Cazador de alucinaciones</a:t>
            </a:r>
          </a:p>
        </p:txBody>
      </p:sp>
      <p:sp>
        <p:nvSpPr>
          <p:cNvPr id="302" name="s30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Las trampas que este caso esconde</a:t>
            </a:r>
          </a:p>
        </p:txBody>
      </p:sp>
      <p:sp>
        <p:nvSpPr>
          <p:cNvPr id="303" name="s30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4" name="s304"/>
          <p:cNvSpPr txBox="1"/>
          <p:nvPr/>
        </p:nvSpPr>
        <p:spPr>
          <a:xfrm>
            <a:off x="711200" y="16891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5" name="s305"/>
          <p:cNvSpPr txBox="1"/>
          <p:nvPr/>
        </p:nvSpPr>
        <p:spPr>
          <a:xfrm>
            <a:off x="914400" y="1600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 «artículo 16 bis letra h)» con numeración verosímil y contenido inventado.</a:t>
            </a:r>
          </a:p>
        </p:txBody>
      </p:sp>
      <p:sp>
        <p:nvSpPr>
          <p:cNvPr id="306" name="s306"/>
          <p:cNvSpPr txBox="1"/>
          <p:nvPr/>
        </p:nvSpPr>
        <p:spPr>
          <a:xfrm>
            <a:off x="711200" y="21463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7" name="s307"/>
          <p:cNvSpPr txBox="1"/>
          <p:nvPr/>
        </p:nvSpPr>
        <p:spPr>
          <a:xfrm>
            <a:off x="914400" y="2057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La Ley 21.719 aplicada como si estuviera vigente: rige desde el 1 de diciembre de 2026.</a:t>
            </a:r>
          </a:p>
        </p:txBody>
      </p:sp>
      <p:sp>
        <p:nvSpPr>
          <p:cNvPr id="308" name="s308"/>
          <p:cNvSpPr txBox="1"/>
          <p:nvPr/>
        </p:nvSpPr>
        <p:spPr>
          <a:xfrm>
            <a:off x="711200" y="26035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9" name="s309"/>
          <p:cNvSpPr txBox="1"/>
          <p:nvPr/>
        </p:nvSpPr>
        <p:spPr>
          <a:xfrm>
            <a:off x="914400" y="2514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 plazo de 72 horas importado del reglamento europeo, no del Derecho chileno.</a:t>
            </a:r>
          </a:p>
        </p:txBody>
      </p:sp>
      <p:sp>
        <p:nvSpPr>
          <p:cNvPr id="310" name="s310"/>
          <p:cNvSpPr txBox="1"/>
          <p:nvPr/>
        </p:nvSpPr>
        <p:spPr>
          <a:xfrm>
            <a:off x="711200" y="30607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1" name="s311"/>
          <p:cNvSpPr txBox="1"/>
          <p:nvPr/>
        </p:nvSpPr>
        <p:spPr>
          <a:xfrm>
            <a:off x="914400" y="2971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Una sentencia con rol y año que no aparece en el buscador del Poder Judicial.</a:t>
            </a:r>
          </a:p>
        </p:txBody>
      </p:sp>
      <p:sp>
        <p:nvSpPr>
          <p:cNvPr id="312" name="s312"/>
          <p:cNvSpPr txBox="1"/>
          <p:nvPr/>
        </p:nvSpPr>
        <p:spPr>
          <a:xfrm>
            <a:off x="711200" y="35179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3" name="s313"/>
          <p:cNvSpPr txBox="1"/>
          <p:nvPr/>
        </p:nvSpPr>
        <p:spPr>
          <a:xfrm>
            <a:off x="914400" y="34290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 plazo afirmado sin artículo. Un plazo sin artículo es solo una cifra.</a:t>
            </a:r>
          </a:p>
        </p:txBody>
      </p:sp>
      <p:sp>
        <p:nvSpPr>
          <p:cNvPr id="314" name="s31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5" name="s31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316" name="s31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22 / 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31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8" name="s318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9" name="s319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20" name="s320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Producto · 72–82 min</a:t>
            </a:r>
          </a:p>
        </p:txBody>
      </p:sp>
      <p:sp>
        <p:nvSpPr>
          <p:cNvPr id="321" name="s321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Matriz de verificación</a:t>
            </a:r>
          </a:p>
        </p:txBody>
      </p:sp>
      <p:sp>
        <p:nvSpPr>
          <p:cNvPr id="322" name="s322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23" name="s323"/>
          <p:cNvSpPr txBox="1"/>
          <p:nvPr/>
        </p:nvSpPr>
        <p:spPr>
          <a:xfrm>
            <a:off x="711200" y="1600200"/>
            <a:ext cx="10769600" cy="330200"/>
          </a:xfrm>
          <a:prstGeom prst="rect">
            <a:avLst/>
          </a:prstGeom>
          <a:solidFill>
            <a:srgbClr val="121A2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24" name="s324"/>
          <p:cNvSpPr txBox="1"/>
          <p:nvPr/>
        </p:nvSpPr>
        <p:spPr>
          <a:xfrm>
            <a:off x="7112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Afirmación</a:t>
            </a:r>
          </a:p>
        </p:txBody>
      </p:sp>
      <p:sp>
        <p:nvSpPr>
          <p:cNvPr id="325" name="s325"/>
          <p:cNvSpPr txBox="1"/>
          <p:nvPr/>
        </p:nvSpPr>
        <p:spPr>
          <a:xfrm>
            <a:off x="25019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Fuente según la IA</a:t>
            </a:r>
          </a:p>
        </p:txBody>
      </p:sp>
      <p:sp>
        <p:nvSpPr>
          <p:cNvPr id="326" name="s326"/>
          <p:cNvSpPr txBox="1"/>
          <p:nvPr/>
        </p:nvSpPr>
        <p:spPr>
          <a:xfrm>
            <a:off x="42926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Fuente real</a:t>
            </a:r>
          </a:p>
        </p:txBody>
      </p:sp>
      <p:sp>
        <p:nvSpPr>
          <p:cNvPr id="327" name="s327"/>
          <p:cNvSpPr txBox="1"/>
          <p:nvPr/>
        </p:nvSpPr>
        <p:spPr>
          <a:xfrm>
            <a:off x="60833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¿Coincide?</a:t>
            </a:r>
          </a:p>
        </p:txBody>
      </p:sp>
      <p:sp>
        <p:nvSpPr>
          <p:cNvPr id="328" name="s328"/>
          <p:cNvSpPr txBox="1"/>
          <p:nvPr/>
        </p:nvSpPr>
        <p:spPr>
          <a:xfrm>
            <a:off x="78740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Confianza</a:t>
            </a:r>
          </a:p>
        </p:txBody>
      </p:sp>
      <p:sp>
        <p:nvSpPr>
          <p:cNvPr id="329" name="s329"/>
          <p:cNvSpPr txBox="1"/>
          <p:nvPr/>
        </p:nvSpPr>
        <p:spPr>
          <a:xfrm>
            <a:off x="9664700" y="1600200"/>
            <a:ext cx="17907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06B6D4"/>
                </a:solidFill>
                <a:latin typeface="Consolas"/>
                <a:cs typeface="Consolas"/>
              </a:rPr>
              <a:t>Corrección</a:t>
            </a:r>
          </a:p>
        </p:txBody>
      </p:sp>
      <p:sp>
        <p:nvSpPr>
          <p:cNvPr id="330" name="s330"/>
          <p:cNvSpPr txBox="1"/>
          <p:nvPr/>
        </p:nvSpPr>
        <p:spPr>
          <a:xfrm>
            <a:off x="711200" y="1930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31" name="s331"/>
          <p:cNvSpPr txBox="1"/>
          <p:nvPr/>
        </p:nvSpPr>
        <p:spPr>
          <a:xfrm>
            <a:off x="7112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2" name="s332"/>
          <p:cNvSpPr txBox="1"/>
          <p:nvPr/>
        </p:nvSpPr>
        <p:spPr>
          <a:xfrm>
            <a:off x="25019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3" name="s333"/>
          <p:cNvSpPr txBox="1"/>
          <p:nvPr/>
        </p:nvSpPr>
        <p:spPr>
          <a:xfrm>
            <a:off x="42926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4" name="s334"/>
          <p:cNvSpPr txBox="1"/>
          <p:nvPr/>
        </p:nvSpPr>
        <p:spPr>
          <a:xfrm>
            <a:off x="60833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5" name="s335"/>
          <p:cNvSpPr txBox="1"/>
          <p:nvPr/>
        </p:nvSpPr>
        <p:spPr>
          <a:xfrm>
            <a:off x="78740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6" name="s336"/>
          <p:cNvSpPr txBox="1"/>
          <p:nvPr/>
        </p:nvSpPr>
        <p:spPr>
          <a:xfrm>
            <a:off x="9664700" y="1930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7" name="s337"/>
          <p:cNvSpPr txBox="1"/>
          <p:nvPr/>
        </p:nvSpPr>
        <p:spPr>
          <a:xfrm>
            <a:off x="711200" y="2311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38" name="s338"/>
          <p:cNvSpPr txBox="1"/>
          <p:nvPr/>
        </p:nvSpPr>
        <p:spPr>
          <a:xfrm>
            <a:off x="7112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39" name="s339"/>
          <p:cNvSpPr txBox="1"/>
          <p:nvPr/>
        </p:nvSpPr>
        <p:spPr>
          <a:xfrm>
            <a:off x="25019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0" name="s340"/>
          <p:cNvSpPr txBox="1"/>
          <p:nvPr/>
        </p:nvSpPr>
        <p:spPr>
          <a:xfrm>
            <a:off x="42926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1" name="s341"/>
          <p:cNvSpPr txBox="1"/>
          <p:nvPr/>
        </p:nvSpPr>
        <p:spPr>
          <a:xfrm>
            <a:off x="60833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2" name="s342"/>
          <p:cNvSpPr txBox="1"/>
          <p:nvPr/>
        </p:nvSpPr>
        <p:spPr>
          <a:xfrm>
            <a:off x="78740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3" name="s343"/>
          <p:cNvSpPr txBox="1"/>
          <p:nvPr/>
        </p:nvSpPr>
        <p:spPr>
          <a:xfrm>
            <a:off x="9664700" y="2311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4" name="s344"/>
          <p:cNvSpPr txBox="1"/>
          <p:nvPr/>
        </p:nvSpPr>
        <p:spPr>
          <a:xfrm>
            <a:off x="711200" y="2692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45" name="s345"/>
          <p:cNvSpPr txBox="1"/>
          <p:nvPr/>
        </p:nvSpPr>
        <p:spPr>
          <a:xfrm>
            <a:off x="7112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6" name="s346"/>
          <p:cNvSpPr txBox="1"/>
          <p:nvPr/>
        </p:nvSpPr>
        <p:spPr>
          <a:xfrm>
            <a:off x="25019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7" name="s347"/>
          <p:cNvSpPr txBox="1"/>
          <p:nvPr/>
        </p:nvSpPr>
        <p:spPr>
          <a:xfrm>
            <a:off x="42926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8" name="s348"/>
          <p:cNvSpPr txBox="1"/>
          <p:nvPr/>
        </p:nvSpPr>
        <p:spPr>
          <a:xfrm>
            <a:off x="60833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49" name="s349"/>
          <p:cNvSpPr txBox="1"/>
          <p:nvPr/>
        </p:nvSpPr>
        <p:spPr>
          <a:xfrm>
            <a:off x="78740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50" name="s350"/>
          <p:cNvSpPr txBox="1"/>
          <p:nvPr/>
        </p:nvSpPr>
        <p:spPr>
          <a:xfrm>
            <a:off x="9664700" y="2692400"/>
            <a:ext cx="17907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/>
            </a:r>
          </a:p>
        </p:txBody>
      </p:sp>
      <p:sp>
        <p:nvSpPr>
          <p:cNvPr id="351" name="s351"/>
          <p:cNvSpPr txBox="1"/>
          <p:nvPr/>
        </p:nvSpPr>
        <p:spPr>
          <a:xfrm>
            <a:off x="711200" y="3276600"/>
            <a:ext cx="10769600" cy="1092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Mínimo tres filas contrastadas contra fuente oficial. La columna «fuente real» es la que decide: si al buscarla no aparece, la afirmación no está verificada.</a:t>
            </a:r>
          </a:p>
        </p:txBody>
      </p:sp>
      <p:sp>
        <p:nvSpPr>
          <p:cNvPr id="352" name="s35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53" name="s35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354" name="s35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23 / 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35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56" name="s35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57" name="s35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58" name="s35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Revisión entre pares · 82–88 min</a:t>
            </a:r>
          </a:p>
        </p:txBody>
      </p:sp>
      <p:sp>
        <p:nvSpPr>
          <p:cNvPr id="359" name="s35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Cinco preguntas al trabajo del otro equipo</a:t>
            </a:r>
          </a:p>
        </p:txBody>
      </p:sp>
      <p:sp>
        <p:nvSpPr>
          <p:cNvPr id="360" name="s36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1" name="s361"/>
          <p:cNvSpPr txBox="1"/>
          <p:nvPr/>
        </p:nvSpPr>
        <p:spPr>
          <a:xfrm>
            <a:off x="711200" y="16891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2" name="s362"/>
          <p:cNvSpPr txBox="1"/>
          <p:nvPr/>
        </p:nvSpPr>
        <p:spPr>
          <a:xfrm>
            <a:off x="914400" y="1600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¿El prompt dice en qué jurisdicción y sobre qué hechos se pregunta?</a:t>
            </a:r>
          </a:p>
        </p:txBody>
      </p:sp>
      <p:sp>
        <p:nvSpPr>
          <p:cNvPr id="363" name="s363"/>
          <p:cNvSpPr txBox="1"/>
          <p:nvPr/>
        </p:nvSpPr>
        <p:spPr>
          <a:xfrm>
            <a:off x="711200" y="21463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4" name="s364"/>
          <p:cNvSpPr txBox="1"/>
          <p:nvPr/>
        </p:nvSpPr>
        <p:spPr>
          <a:xfrm>
            <a:off x="914400" y="2057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¿La tarea es lo bastante concreta como para saber si se cumplió?</a:t>
            </a:r>
          </a:p>
        </p:txBody>
      </p:sp>
      <p:sp>
        <p:nvSpPr>
          <p:cNvPr id="365" name="s365"/>
          <p:cNvSpPr txBox="1"/>
          <p:nvPr/>
        </p:nvSpPr>
        <p:spPr>
          <a:xfrm>
            <a:off x="711200" y="26035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6" name="s366"/>
          <p:cNvSpPr txBox="1"/>
          <p:nvPr/>
        </p:nvSpPr>
        <p:spPr>
          <a:xfrm>
            <a:off x="914400" y="2514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¿Se indican fuentes autorizadas y se prohíbe expresamente inventarlas?</a:t>
            </a:r>
          </a:p>
        </p:txBody>
      </p:sp>
      <p:sp>
        <p:nvSpPr>
          <p:cNvPr id="367" name="s367"/>
          <p:cNvSpPr txBox="1"/>
          <p:nvPr/>
        </p:nvSpPr>
        <p:spPr>
          <a:xfrm>
            <a:off x="711200" y="30607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8" name="s368"/>
          <p:cNvSpPr txBox="1"/>
          <p:nvPr/>
        </p:nvSpPr>
        <p:spPr>
          <a:xfrm>
            <a:off x="914400" y="2971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¿El formato obliga a mostrar de dónde sale cada afirmación?</a:t>
            </a:r>
          </a:p>
        </p:txBody>
      </p:sp>
      <p:sp>
        <p:nvSpPr>
          <p:cNvPr id="369" name="s369"/>
          <p:cNvSpPr txBox="1"/>
          <p:nvPr/>
        </p:nvSpPr>
        <p:spPr>
          <a:xfrm>
            <a:off x="711200" y="35179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0" name="s370"/>
          <p:cNvSpPr txBox="1"/>
          <p:nvPr/>
        </p:nvSpPr>
        <p:spPr>
          <a:xfrm>
            <a:off x="914400" y="3429000"/>
            <a:ext cx="105664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¿Hay alguna afirmación marcada como no verificada? Si no la hay, ¿es porque se verificó todo o porque no se revisó?</a:t>
            </a:r>
          </a:p>
        </p:txBody>
      </p:sp>
      <p:sp>
        <p:nvSpPr>
          <p:cNvPr id="371" name="s371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2" name="s372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373" name="s37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24 / 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37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5" name="s375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6" name="s376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7" name="s377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Privacidad</a:t>
            </a:r>
          </a:p>
        </p:txBody>
      </p:sp>
      <p:sp>
        <p:nvSpPr>
          <p:cNvPr id="378" name="s378"/>
          <p:cNvSpPr txBox="1"/>
          <p:nvPr/>
        </p:nvSpPr>
        <p:spPr>
          <a:xfrm>
            <a:off x="711200" y="787400"/>
            <a:ext cx="107696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No pegar información confidencial en herramientas públicas de IA</a:t>
            </a:r>
          </a:p>
        </p:txBody>
      </p:sp>
      <p:sp>
        <p:nvSpPr>
          <p:cNvPr id="379" name="s379"/>
          <p:cNvSpPr txBox="1"/>
          <p:nvPr/>
        </p:nvSpPr>
        <p:spPr>
          <a:xfrm>
            <a:off x="711200" y="1879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0" name="s380"/>
          <p:cNvSpPr txBox="1"/>
          <p:nvPr/>
        </p:nvSpPr>
        <p:spPr>
          <a:xfrm>
            <a:off x="711200" y="2108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No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Nombre completo de una parte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RUT, domicilio, teléfono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Informes de salud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expediente entero por comodidad</a:t>
            </a:r>
          </a:p>
        </p:txBody>
      </p:sp>
      <p:sp>
        <p:nvSpPr>
          <p:cNvPr id="381" name="s381"/>
          <p:cNvSpPr txBox="1"/>
          <p:nvPr/>
        </p:nvSpPr>
        <p:spPr>
          <a:xfrm>
            <a:off x="6210300" y="2108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Sí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«La usuaria», «la empresa A»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«RUT omitido»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hecho descrito en abstracto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Casos ficticios</a:t>
            </a:r>
          </a:p>
        </p:txBody>
      </p:sp>
      <p:sp>
        <p:nvSpPr>
          <p:cNvPr id="382" name="s38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3" name="s38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384" name="s38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25 / 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38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6" name="s38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7" name="s38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8" name="s38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06B6D4"/>
                </a:solidFill>
                <a:latin typeface="Consolas"/>
                <a:cs typeface="Consolas"/>
              </a:rPr>
              <a:t>Cierre · 88–90 min</a:t>
            </a:r>
          </a:p>
        </p:txBody>
      </p:sp>
      <p:sp>
        <p:nvSpPr>
          <p:cNvPr id="389" name="s38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Exit ticket</a:t>
            </a:r>
          </a:p>
        </p:txBody>
      </p:sp>
      <p:sp>
        <p:nvSpPr>
          <p:cNvPr id="390" name="s39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91" name="s391"/>
          <p:cNvSpPr txBox="1"/>
          <p:nvPr/>
        </p:nvSpPr>
        <p:spPr>
          <a:xfrm>
            <a:off x="7112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06B6D4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Verificaré siempre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Algo que a partir de hoy comprobarás sin excepción.</a:t>
            </a:r>
          </a:p>
        </p:txBody>
      </p:sp>
      <p:sp>
        <p:nvSpPr>
          <p:cNvPr id="392" name="s392"/>
          <p:cNvSpPr txBox="1"/>
          <p:nvPr/>
        </p:nvSpPr>
        <p:spPr>
          <a:xfrm>
            <a:off x="41783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06B6D4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393" name="s393"/>
          <p:cNvSpPr txBox="1"/>
          <p:nvPr/>
        </p:nvSpPr>
        <p:spPr>
          <a:xfrm>
            <a:off x="44323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06B6D4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Detecté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Un error concreto que encontraste hoy.</a:t>
            </a:r>
          </a:p>
        </p:txBody>
      </p:sp>
      <p:sp>
        <p:nvSpPr>
          <p:cNvPr id="394" name="s394"/>
          <p:cNvSpPr txBox="1"/>
          <p:nvPr/>
        </p:nvSpPr>
        <p:spPr>
          <a:xfrm>
            <a:off x="78994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06B6D4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395" name="s395"/>
          <p:cNvSpPr txBox="1"/>
          <p:nvPr/>
        </p:nvSpPr>
        <p:spPr>
          <a:xfrm>
            <a:off x="81534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06B6D4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Añadiré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Una regla para tu próximo prompt.</a:t>
            </a:r>
          </a:p>
        </p:txBody>
      </p:sp>
      <p:sp>
        <p:nvSpPr>
          <p:cNvPr id="396" name="s396"/>
          <p:cNvSpPr txBox="1"/>
          <p:nvPr/>
        </p:nvSpPr>
        <p:spPr>
          <a:xfrm>
            <a:off x="711200" y="2971800"/>
            <a:ext cx="50800" cy="1193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97" name="s397"/>
          <p:cNvSpPr txBox="1"/>
          <p:nvPr/>
        </p:nvSpPr>
        <p:spPr>
          <a:xfrm>
            <a:off x="990600" y="29718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Sé cómo estructurar una tarea y comprobar qué partes de la respuesta necesitan verificación.</a:t>
            </a:r>
          </a:p>
        </p:txBody>
      </p:sp>
      <p:sp>
        <p:nvSpPr>
          <p:cNvPr id="398" name="s398"/>
          <p:cNvSpPr txBox="1"/>
          <p:nvPr/>
        </p:nvSpPr>
        <p:spPr>
          <a:xfrm>
            <a:off x="990600" y="42418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Lo que deberías poder decir al salir de esta sala.</a:t>
            </a:r>
          </a:p>
        </p:txBody>
      </p:sp>
      <p:sp>
        <p:nvSpPr>
          <p:cNvPr id="399" name="s399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00" name="s400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1 · 27 AGO 2026</a:t>
            </a:r>
          </a:p>
        </p:txBody>
      </p:sp>
      <p:sp>
        <p:nvSpPr>
          <p:cNvPr id="401" name="s401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26 / 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AT">
  <a:themeElements>
    <a:clrScheme name="DIAT">
      <a:dk1>
        <a:srgbClr val="070B12"/>
      </a:dk1>
      <a:lt1>
        <a:srgbClr val="F8FAFC"/>
      </a:lt1>
      <a:dk2>
        <a:srgbClr val="0C121E"/>
      </a:dk2>
      <a:lt2>
        <a:srgbClr val="94A3B8"/>
      </a:lt2>
      <a:accent1>
        <a:srgbClr val="06B6D4"/>
      </a:accent1>
      <a:accent2>
        <a:srgbClr val="818CF8"/>
      </a:accent2>
      <a:accent3>
        <a:srgbClr val="A855F7"/>
      </a:accent3>
      <a:accent4>
        <a:srgbClr val="34D399"/>
      </a:accent4>
      <a:accent5>
        <a:srgbClr val="FBBF24"/>
      </a:accent5>
      <a:accent6>
        <a:srgbClr val="FB7185"/>
      </a:accent6>
      <a:hlink>
        <a:srgbClr val="22D3EE"/>
      </a:hlink>
      <a:folHlink>
        <a:srgbClr val="A855F7"/>
      </a:folHlink>
    </a:clrScheme>
    <a:fontScheme name="DIA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DI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DIAT PUCV build-pptx.ps1</Application>
  <Slides>26</Slides>
  <Company>Programa DIAT PUCV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Sesión 1 · Del prompt aislado al razonamiento jurídico asistido</dc:title>
  <dc:subject>Taller de Prompting Jurídico 3.0 — DIAT PUCV 2026</dc:subject>
  <dc:creator>Programa DIAT PUCV</dc:creator>
  <cp:keywords>prompting jurídico, verificación, alucinaciones, DIAT, PUCV</cp:keywords>
  <cp:lastModifiedBy>Programa DIAT PUCV</cp:lastModifiedBy>
  <cp:revision>1</cp:revision>
  <dcterms:created xsi:type="dcterms:W3CDTF">2026-08-21T00:00:00Z</dcterms:created>
  <dcterms:modified xsi:type="dcterms:W3CDTF">2026-08-21T00:00:00Z</dcterms:modified>
</cp:coreProperties>
</file>